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sldIdLst>
    <p:sldId id="256" r:id="rId5"/>
    <p:sldId id="260" r:id="rId6"/>
    <p:sldId id="262" r:id="rId7"/>
    <p:sldId id="264" r:id="rId8"/>
    <p:sldId id="289" r:id="rId9"/>
    <p:sldId id="290" r:id="rId10"/>
    <p:sldId id="272" r:id="rId11"/>
    <p:sldId id="312" r:id="rId12"/>
    <p:sldId id="313" r:id="rId13"/>
    <p:sldId id="283" r:id="rId14"/>
    <p:sldId id="306" r:id="rId15"/>
    <p:sldId id="308" r:id="rId16"/>
    <p:sldId id="307" r:id="rId17"/>
    <p:sldId id="309" r:id="rId18"/>
    <p:sldId id="284" r:id="rId19"/>
    <p:sldId id="276" r:id="rId20"/>
    <p:sldId id="310" r:id="rId21"/>
    <p:sldId id="311" r:id="rId22"/>
    <p:sldId id="291" r:id="rId23"/>
    <p:sldId id="28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54BCD5-9787-41A5-A12E-C250E7C6C041}" v="55" dt="2024-06-11T18:31:28.7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66" autoAdjust="0"/>
    <p:restoredTop sz="85097" autoAdjust="0"/>
  </p:normalViewPr>
  <p:slideViewPr>
    <p:cSldViewPr snapToGrid="0">
      <p:cViewPr varScale="1">
        <p:scale>
          <a:sx n="101" d="100"/>
          <a:sy n="101" d="100"/>
        </p:scale>
        <p:origin x="126" y="5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e Driessen" userId="S::nicole.driessen@fortior.nl::a194f677-ad94-459d-a298-03eb58aa1f30" providerId="AD" clId="Web-{86C3B85D-8CB6-4CF1-837D-33A170D1A9D9}"/>
    <pc:docChg chg="addSld modSld">
      <pc:chgData name="Nicole Driessen" userId="S::nicole.driessen@fortior.nl::a194f677-ad94-459d-a298-03eb58aa1f30" providerId="AD" clId="Web-{86C3B85D-8CB6-4CF1-837D-33A170D1A9D9}" dt="2023-09-06T07:46:22.889" v="31"/>
      <pc:docMkLst>
        <pc:docMk/>
      </pc:docMkLst>
      <pc:sldChg chg="addSp delSp modSp new mod setBg setClrOvrMap">
        <pc:chgData name="Nicole Driessen" userId="S::nicole.driessen@fortior.nl::a194f677-ad94-459d-a298-03eb58aa1f30" providerId="AD" clId="Web-{86C3B85D-8CB6-4CF1-837D-33A170D1A9D9}" dt="2023-09-06T07:43:17.508" v="7"/>
        <pc:sldMkLst>
          <pc:docMk/>
          <pc:sldMk cId="1528584722" sldId="256"/>
        </pc:sldMkLst>
        <pc:spChg chg="mod">
          <ac:chgData name="Nicole Driessen" userId="S::nicole.driessen@fortior.nl::a194f677-ad94-459d-a298-03eb58aa1f30" providerId="AD" clId="Web-{86C3B85D-8CB6-4CF1-837D-33A170D1A9D9}" dt="2023-09-06T07:43:17.508" v="7"/>
          <ac:spMkLst>
            <pc:docMk/>
            <pc:sldMk cId="1528584722" sldId="256"/>
            <ac:spMk id="2" creationId="{14E8694F-15C4-F1D9-A93D-66CD8607FE7C}"/>
          </ac:spMkLst>
        </pc:spChg>
        <pc:spChg chg="mod">
          <ac:chgData name="Nicole Driessen" userId="S::nicole.driessen@fortior.nl::a194f677-ad94-459d-a298-03eb58aa1f30" providerId="AD" clId="Web-{86C3B85D-8CB6-4CF1-837D-33A170D1A9D9}" dt="2023-09-06T07:43:17.508" v="7"/>
          <ac:spMkLst>
            <pc:docMk/>
            <pc:sldMk cId="1528584722" sldId="256"/>
            <ac:spMk id="3" creationId="{4C9018A6-BF3B-0159-74C0-74E86A3E27AD}"/>
          </ac:spMkLst>
        </pc:spChg>
        <pc:spChg chg="add del">
          <ac:chgData name="Nicole Driessen" userId="S::nicole.driessen@fortior.nl::a194f677-ad94-459d-a298-03eb58aa1f30" providerId="AD" clId="Web-{86C3B85D-8CB6-4CF1-837D-33A170D1A9D9}" dt="2023-09-06T07:43:17.508" v="6"/>
          <ac:spMkLst>
            <pc:docMk/>
            <pc:sldMk cId="1528584722" sldId="256"/>
            <ac:spMk id="9" creationId="{71B2258F-86CA-4D4D-8270-BC05FCDEBFB3}"/>
          </ac:spMkLst>
        </pc:spChg>
        <pc:spChg chg="add">
          <ac:chgData name="Nicole Driessen" userId="S::nicole.driessen@fortior.nl::a194f677-ad94-459d-a298-03eb58aa1f30" providerId="AD" clId="Web-{86C3B85D-8CB6-4CF1-837D-33A170D1A9D9}" dt="2023-09-06T07:43:17.508" v="7"/>
          <ac:spMkLst>
            <pc:docMk/>
            <pc:sldMk cId="1528584722" sldId="256"/>
            <ac:spMk id="11" creationId="{007891EC-4501-44ED-A8C8-B11B6DB767AB}"/>
          </ac:spMkLst>
        </pc:spChg>
        <pc:spChg chg="add">
          <ac:chgData name="Nicole Driessen" userId="S::nicole.driessen@fortior.nl::a194f677-ad94-459d-a298-03eb58aa1f30" providerId="AD" clId="Web-{86C3B85D-8CB6-4CF1-837D-33A170D1A9D9}" dt="2023-09-06T07:43:17.508" v="7"/>
          <ac:spMkLst>
            <pc:docMk/>
            <pc:sldMk cId="1528584722" sldId="256"/>
            <ac:spMk id="12" creationId="{C1DD1A8A-57D5-4A81-AD04-532B043C5611}"/>
          </ac:spMkLst>
        </pc:spChg>
        <pc:picChg chg="add mod ord">
          <ac:chgData name="Nicole Driessen" userId="S::nicole.driessen@fortior.nl::a194f677-ad94-459d-a298-03eb58aa1f30" providerId="AD" clId="Web-{86C3B85D-8CB6-4CF1-837D-33A170D1A9D9}" dt="2023-09-06T07:43:17.508" v="7"/>
          <ac:picMkLst>
            <pc:docMk/>
            <pc:sldMk cId="1528584722" sldId="256"/>
            <ac:picMk id="4" creationId="{5B91DB09-E7BF-FD97-DA5E-83CC81B3B842}"/>
          </ac:picMkLst>
        </pc:picChg>
      </pc:sldChg>
      <pc:sldChg chg="addSp delSp modSp new mod setBg">
        <pc:chgData name="Nicole Driessen" userId="S::nicole.driessen@fortior.nl::a194f677-ad94-459d-a298-03eb58aa1f30" providerId="AD" clId="Web-{86C3B85D-8CB6-4CF1-837D-33A170D1A9D9}" dt="2023-09-06T07:46:07.748" v="30"/>
        <pc:sldMkLst>
          <pc:docMk/>
          <pc:sldMk cId="3061144104" sldId="257"/>
        </pc:sldMkLst>
        <pc:spChg chg="del">
          <ac:chgData name="Nicole Driessen" userId="S::nicole.driessen@fortior.nl::a194f677-ad94-459d-a298-03eb58aa1f30" providerId="AD" clId="Web-{86C3B85D-8CB6-4CF1-837D-33A170D1A9D9}" dt="2023-09-06T07:43:49.321" v="12"/>
          <ac:spMkLst>
            <pc:docMk/>
            <pc:sldMk cId="3061144104" sldId="257"/>
            <ac:spMk id="2" creationId="{6E3FF70E-7A86-DDFA-B909-864858F72EEA}"/>
          </ac:spMkLst>
        </pc:spChg>
        <pc:spChg chg="del">
          <ac:chgData name="Nicole Driessen" userId="S::nicole.driessen@fortior.nl::a194f677-ad94-459d-a298-03eb58aa1f30" providerId="AD" clId="Web-{86C3B85D-8CB6-4CF1-837D-33A170D1A9D9}" dt="2023-09-06T07:43:40.915" v="9"/>
          <ac:spMkLst>
            <pc:docMk/>
            <pc:sldMk cId="3061144104" sldId="257"/>
            <ac:spMk id="3" creationId="{FECF9612-F096-E5B9-1BF7-578A55F676F2}"/>
          </ac:spMkLst>
        </pc:spChg>
        <pc:spChg chg="add del mod">
          <ac:chgData name="Nicole Driessen" userId="S::nicole.driessen@fortior.nl::a194f677-ad94-459d-a298-03eb58aa1f30" providerId="AD" clId="Web-{86C3B85D-8CB6-4CF1-837D-33A170D1A9D9}" dt="2023-09-06T07:45:45.809" v="26"/>
          <ac:spMkLst>
            <pc:docMk/>
            <pc:sldMk cId="3061144104" sldId="257"/>
            <ac:spMk id="6" creationId="{1D18777B-EE6B-FD42-9EEF-2313287938F3}"/>
          </ac:spMkLst>
        </pc:spChg>
        <pc:spChg chg="add del">
          <ac:chgData name="Nicole Driessen" userId="S::nicole.driessen@fortior.nl::a194f677-ad94-459d-a298-03eb58aa1f30" providerId="AD" clId="Web-{86C3B85D-8CB6-4CF1-837D-33A170D1A9D9}" dt="2023-09-06T07:46:07.748" v="30"/>
          <ac:spMkLst>
            <pc:docMk/>
            <pc:sldMk cId="3061144104" sldId="257"/>
            <ac:spMk id="9" creationId="{42A4FC2C-047E-45A5-965D-8E1E3BF09BC6}"/>
          </ac:spMkLst>
        </pc:spChg>
        <pc:spChg chg="add">
          <ac:chgData name="Nicole Driessen" userId="S::nicole.driessen@fortior.nl::a194f677-ad94-459d-a298-03eb58aa1f30" providerId="AD" clId="Web-{86C3B85D-8CB6-4CF1-837D-33A170D1A9D9}" dt="2023-09-06T07:46:07.748" v="30"/>
          <ac:spMkLst>
            <pc:docMk/>
            <pc:sldMk cId="3061144104" sldId="257"/>
            <ac:spMk id="14" creationId="{E2BA2BD9-7B54-4190-8F06-3EF3658A0020}"/>
          </ac:spMkLst>
        </pc:spChg>
        <pc:picChg chg="add del mod ord">
          <ac:chgData name="Nicole Driessen" userId="S::nicole.driessen@fortior.nl::a194f677-ad94-459d-a298-03eb58aa1f30" providerId="AD" clId="Web-{86C3B85D-8CB6-4CF1-837D-33A170D1A9D9}" dt="2023-09-06T07:45:34.387" v="25"/>
          <ac:picMkLst>
            <pc:docMk/>
            <pc:sldMk cId="3061144104" sldId="257"/>
            <ac:picMk id="4" creationId="{78E5BCCC-2524-B0AE-FE61-0A89EAE87157}"/>
          </ac:picMkLst>
        </pc:picChg>
        <pc:picChg chg="add mod ord">
          <ac:chgData name="Nicole Driessen" userId="S::nicole.driessen@fortior.nl::a194f677-ad94-459d-a298-03eb58aa1f30" providerId="AD" clId="Web-{86C3B85D-8CB6-4CF1-837D-33A170D1A9D9}" dt="2023-09-06T07:46:07.748" v="30"/>
          <ac:picMkLst>
            <pc:docMk/>
            <pc:sldMk cId="3061144104" sldId="257"/>
            <ac:picMk id="7" creationId="{F8B55BF9-A9EB-2236-34EC-6EE16344D628}"/>
          </ac:picMkLst>
        </pc:picChg>
      </pc:sldChg>
      <pc:sldChg chg="add replId">
        <pc:chgData name="Nicole Driessen" userId="S::nicole.driessen@fortior.nl::a194f677-ad94-459d-a298-03eb58aa1f30" providerId="AD" clId="Web-{86C3B85D-8CB6-4CF1-837D-33A170D1A9D9}" dt="2023-09-06T07:43:54.087" v="13"/>
        <pc:sldMkLst>
          <pc:docMk/>
          <pc:sldMk cId="4274394653" sldId="258"/>
        </pc:sldMkLst>
      </pc:sldChg>
      <pc:sldChg chg="addSp delSp modSp new">
        <pc:chgData name="Nicole Driessen" userId="S::nicole.driessen@fortior.nl::a194f677-ad94-459d-a298-03eb58aa1f30" providerId="AD" clId="Web-{86C3B85D-8CB6-4CF1-837D-33A170D1A9D9}" dt="2023-09-06T07:44:38.620" v="18"/>
        <pc:sldMkLst>
          <pc:docMk/>
          <pc:sldMk cId="3960258581" sldId="259"/>
        </pc:sldMkLst>
        <pc:spChg chg="del">
          <ac:chgData name="Nicole Driessen" userId="S::nicole.driessen@fortior.nl::a194f677-ad94-459d-a298-03eb58aa1f30" providerId="AD" clId="Web-{86C3B85D-8CB6-4CF1-837D-33A170D1A9D9}" dt="2023-09-06T07:44:22.604" v="15"/>
          <ac:spMkLst>
            <pc:docMk/>
            <pc:sldMk cId="3960258581" sldId="259"/>
            <ac:spMk id="3" creationId="{29514EAC-057A-2E1F-0672-A3C36086D0EC}"/>
          </ac:spMkLst>
        </pc:spChg>
        <pc:picChg chg="add mod ord">
          <ac:chgData name="Nicole Driessen" userId="S::nicole.driessen@fortior.nl::a194f677-ad94-459d-a298-03eb58aa1f30" providerId="AD" clId="Web-{86C3B85D-8CB6-4CF1-837D-33A170D1A9D9}" dt="2023-09-06T07:44:38.620" v="18"/>
          <ac:picMkLst>
            <pc:docMk/>
            <pc:sldMk cId="3960258581" sldId="259"/>
            <ac:picMk id="4" creationId="{FEC73375-A078-35CB-4E7A-19AC195BDA84}"/>
          </ac:picMkLst>
        </pc:picChg>
      </pc:sldChg>
      <pc:sldChg chg="add replId">
        <pc:chgData name="Nicole Driessen" userId="S::nicole.driessen@fortior.nl::a194f677-ad94-459d-a298-03eb58aa1f30" providerId="AD" clId="Web-{86C3B85D-8CB6-4CF1-837D-33A170D1A9D9}" dt="2023-09-06T07:46:22.889" v="31"/>
        <pc:sldMkLst>
          <pc:docMk/>
          <pc:sldMk cId="460266029" sldId="260"/>
        </pc:sldMkLst>
      </pc:sldChg>
    </pc:docChg>
  </pc:docChgLst>
  <pc:docChgLst>
    <pc:chgData name="Tessa van Zadelhoff" clId="Web-{CB54BCD5-9787-41A5-A12E-C250E7C6C041}"/>
    <pc:docChg chg="modSld">
      <pc:chgData name="Tessa van Zadelhoff" userId="" providerId="" clId="Web-{CB54BCD5-9787-41A5-A12E-C250E7C6C041}" dt="2024-06-11T18:31:28.762" v="28" actId="20577"/>
      <pc:docMkLst>
        <pc:docMk/>
      </pc:docMkLst>
      <pc:sldChg chg="modSp">
        <pc:chgData name="Tessa van Zadelhoff" userId="" providerId="" clId="Web-{CB54BCD5-9787-41A5-A12E-C250E7C6C041}" dt="2024-06-11T18:29:06.696" v="2" actId="20577"/>
        <pc:sldMkLst>
          <pc:docMk/>
          <pc:sldMk cId="1528584722" sldId="256"/>
        </pc:sldMkLst>
        <pc:spChg chg="mod">
          <ac:chgData name="Tessa van Zadelhoff" userId="" providerId="" clId="Web-{CB54BCD5-9787-41A5-A12E-C250E7C6C041}" dt="2024-06-11T18:29:06.696" v="2" actId="20577"/>
          <ac:spMkLst>
            <pc:docMk/>
            <pc:sldMk cId="1528584722" sldId="256"/>
            <ac:spMk id="3" creationId="{4C9018A6-BF3B-0159-74C0-74E86A3E27AD}"/>
          </ac:spMkLst>
        </pc:spChg>
      </pc:sldChg>
      <pc:sldChg chg="modSp">
        <pc:chgData name="Tessa van Zadelhoff" userId="" providerId="" clId="Web-{CB54BCD5-9787-41A5-A12E-C250E7C6C041}" dt="2024-06-11T18:29:41.119" v="14" actId="20577"/>
        <pc:sldMkLst>
          <pc:docMk/>
          <pc:sldMk cId="460266029" sldId="260"/>
        </pc:sldMkLst>
        <pc:spChg chg="mod">
          <ac:chgData name="Tessa van Zadelhoff" userId="" providerId="" clId="Web-{CB54BCD5-9787-41A5-A12E-C250E7C6C041}" dt="2024-06-11T18:29:41.119" v="14" actId="20577"/>
          <ac:spMkLst>
            <pc:docMk/>
            <pc:sldMk cId="460266029" sldId="260"/>
            <ac:spMk id="3" creationId="{096F6616-B32E-AD8E-ADCE-8581A307F477}"/>
          </ac:spMkLst>
        </pc:spChg>
      </pc:sldChg>
      <pc:sldChg chg="modSp">
        <pc:chgData name="Tessa van Zadelhoff" userId="" providerId="" clId="Web-{CB54BCD5-9787-41A5-A12E-C250E7C6C041}" dt="2024-06-11T18:31:28.762" v="28" actId="20577"/>
        <pc:sldMkLst>
          <pc:docMk/>
          <pc:sldMk cId="3528875511" sldId="282"/>
        </pc:sldMkLst>
        <pc:spChg chg="mod">
          <ac:chgData name="Tessa van Zadelhoff" userId="" providerId="" clId="Web-{CB54BCD5-9787-41A5-A12E-C250E7C6C041}" dt="2024-06-11T18:31:28.762" v="28" actId="20577"/>
          <ac:spMkLst>
            <pc:docMk/>
            <pc:sldMk cId="3528875511" sldId="282"/>
            <ac:spMk id="4" creationId="{25C04711-F3D5-633E-5C92-2868B71CDEAD}"/>
          </ac:spMkLst>
        </pc:spChg>
      </pc:sldChg>
      <pc:sldChg chg="modSp">
        <pc:chgData name="Tessa van Zadelhoff" userId="" providerId="" clId="Web-{CB54BCD5-9787-41A5-A12E-C250E7C6C041}" dt="2024-06-11T18:31:02.855" v="25" actId="20577"/>
        <pc:sldMkLst>
          <pc:docMk/>
          <pc:sldMk cId="460273185" sldId="290"/>
        </pc:sldMkLst>
        <pc:spChg chg="mod">
          <ac:chgData name="Tessa van Zadelhoff" userId="" providerId="" clId="Web-{CB54BCD5-9787-41A5-A12E-C250E7C6C041}" dt="2024-06-11T18:31:02.855" v="25" actId="20577"/>
          <ac:spMkLst>
            <pc:docMk/>
            <pc:sldMk cId="460273185" sldId="290"/>
            <ac:spMk id="3" creationId="{096F6616-B32E-AD8E-ADCE-8581A307F47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BF7CF6-2B3D-4BD8-9CE5-300A60877D41}" type="datetimeFigureOut">
              <a:rPr lang="nl-NL" smtClean="0"/>
              <a:t>11-6-2024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2149C7-0865-4E76-BB53-370118AA1ED3}" type="slidenum">
              <a:rPr lang="nl-NL" smtClean="0"/>
              <a:t>‹nr.›</a:t>
            </a:fld>
            <a:endParaRPr lang="nl-NL"/>
          </a:p>
        </p:txBody>
      </p:sp>
    </p:spTree>
    <p:extLst>
      <p:ext uri="{BB962C8B-B14F-4D97-AF65-F5344CB8AC3E}">
        <p14:creationId xmlns:p14="http://schemas.microsoft.com/office/powerpoint/2010/main" val="1109254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a:t>
            </a:fld>
            <a:endParaRPr lang="nl-NL"/>
          </a:p>
        </p:txBody>
      </p:sp>
    </p:spTree>
    <p:extLst>
      <p:ext uri="{BB962C8B-B14F-4D97-AF65-F5344CB8AC3E}">
        <p14:creationId xmlns:p14="http://schemas.microsoft.com/office/powerpoint/2010/main" val="2079015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Wat is elektriciteit? Waar zit het allemaal in? Hoe gebruik je het. </a:t>
            </a:r>
            <a:endParaRPr lang="nl-NL" b="0" i="0" dirty="0">
              <a:solidFill>
                <a:srgbClr val="4D5156"/>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3</a:t>
            </a:fld>
            <a:endParaRPr lang="nl-NL"/>
          </a:p>
        </p:txBody>
      </p:sp>
    </p:spTree>
    <p:extLst>
      <p:ext uri="{BB962C8B-B14F-4D97-AF65-F5344CB8AC3E}">
        <p14:creationId xmlns:p14="http://schemas.microsoft.com/office/powerpoint/2010/main" val="2685899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Filmpje van </a:t>
            </a:r>
            <a:r>
              <a:rPr lang="nl-NL" dirty="0" err="1"/>
              <a:t>schooltv</a:t>
            </a:r>
            <a:r>
              <a:rPr lang="nl-NL" dirty="0"/>
              <a:t> hoe komt er stroom uit het stopcontact. </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4</a:t>
            </a:fld>
            <a:endParaRPr lang="nl-NL"/>
          </a:p>
        </p:txBody>
      </p:sp>
    </p:spTree>
    <p:extLst>
      <p:ext uri="{BB962C8B-B14F-4D97-AF65-F5344CB8AC3E}">
        <p14:creationId xmlns:p14="http://schemas.microsoft.com/office/powerpoint/2010/main" val="3998661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We gaan de micro:bit zo programmeren dat ze een LED lampje aan en uit kunnen doen en met krokodillenbekkabels het LEDlampje verbinden. Hierna maken ze met een papieren bekertje een LED monster. Dit versieren ze en voegen hun eigen creativiteit toe. </a:t>
            </a:r>
          </a:p>
          <a:p>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5</a:t>
            </a:fld>
            <a:endParaRPr lang="nl-NL"/>
          </a:p>
        </p:txBody>
      </p:sp>
    </p:spTree>
    <p:extLst>
      <p:ext uri="{BB962C8B-B14F-4D97-AF65-F5344CB8AC3E}">
        <p14:creationId xmlns:p14="http://schemas.microsoft.com/office/powerpoint/2010/main" val="3110420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6</a:t>
            </a:fld>
            <a:endParaRPr lang="nl-NL"/>
          </a:p>
        </p:txBody>
      </p:sp>
    </p:spTree>
    <p:extLst>
      <p:ext uri="{BB962C8B-B14F-4D97-AF65-F5344CB8AC3E}">
        <p14:creationId xmlns:p14="http://schemas.microsoft.com/office/powerpoint/2010/main" val="751015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Kijk het filmpje</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7</a:t>
            </a:fld>
            <a:endParaRPr lang="nl-NL"/>
          </a:p>
        </p:txBody>
      </p:sp>
    </p:spTree>
    <p:extLst>
      <p:ext uri="{BB962C8B-B14F-4D97-AF65-F5344CB8AC3E}">
        <p14:creationId xmlns:p14="http://schemas.microsoft.com/office/powerpoint/2010/main" val="2385190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eerste code – knop A aan en knop B uit. Digitaal pin zit bij geavanceerd en pinnen. We sluiten het lampje aan de P1 aan. Ook moet bij knop A de pin op 1 staan (aan) en bij knop B de pin op 0 staan (uit). </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8</a:t>
            </a:fld>
            <a:endParaRPr lang="nl-NL"/>
          </a:p>
        </p:txBody>
      </p:sp>
    </p:spTree>
    <p:extLst>
      <p:ext uri="{BB962C8B-B14F-4D97-AF65-F5344CB8AC3E}">
        <p14:creationId xmlns:p14="http://schemas.microsoft.com/office/powerpoint/2010/main" val="1737751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Kijk het filmpje</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9</a:t>
            </a:fld>
            <a:endParaRPr lang="nl-NL"/>
          </a:p>
        </p:txBody>
      </p:sp>
    </p:spTree>
    <p:extLst>
      <p:ext uri="{BB962C8B-B14F-4D97-AF65-F5344CB8AC3E}">
        <p14:creationId xmlns:p14="http://schemas.microsoft.com/office/powerpoint/2010/main" val="3477567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eerste code – knop A aan en knop B uit. Digitaal pin zit bij geavanceerd en pinnen. We sluiten het lampje aan de P1 aan. Ook moet bij knop A de pin op 1 staan (aan) en bij knop B de pin op 0 staan (uit). </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10</a:t>
            </a:fld>
            <a:endParaRPr lang="nl-NL"/>
          </a:p>
        </p:txBody>
      </p:sp>
    </p:spTree>
    <p:extLst>
      <p:ext uri="{BB962C8B-B14F-4D97-AF65-F5344CB8AC3E}">
        <p14:creationId xmlns:p14="http://schemas.microsoft.com/office/powerpoint/2010/main" val="1682867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Let op ieder groepje van 4 zit op een ander radio kanaal! Er zijn er 250. In de preview zie je dat er 2 micro:bits verschijnen. </a:t>
            </a:r>
          </a:p>
          <a:p>
            <a:r>
              <a:rPr lang="nl-NL" dirty="0"/>
              <a:t>De microbit heeft 15 pinnen, wij gebruiken nu P1 en de GND (</a:t>
            </a:r>
            <a:r>
              <a:rPr lang="nl-NL" dirty="0" err="1"/>
              <a:t>ground</a:t>
            </a:r>
            <a:r>
              <a:rPr lang="nl-NL" dirty="0"/>
              <a:t>) voor het lampje. </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11</a:t>
            </a:fld>
            <a:endParaRPr lang="nl-NL"/>
          </a:p>
        </p:txBody>
      </p:sp>
    </p:spTree>
    <p:extLst>
      <p:ext uri="{BB962C8B-B14F-4D97-AF65-F5344CB8AC3E}">
        <p14:creationId xmlns:p14="http://schemas.microsoft.com/office/powerpoint/2010/main" val="4153555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Filmpje van </a:t>
            </a:r>
            <a:r>
              <a:rPr lang="nl-NL" dirty="0" err="1"/>
              <a:t>schooltv</a:t>
            </a:r>
            <a:r>
              <a:rPr lang="nl-NL" dirty="0"/>
              <a:t> hoe werkt een stroomkring</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12</a:t>
            </a:fld>
            <a:endParaRPr lang="nl-NL"/>
          </a:p>
        </p:txBody>
      </p:sp>
    </p:spTree>
    <p:extLst>
      <p:ext uri="{BB962C8B-B14F-4D97-AF65-F5344CB8AC3E}">
        <p14:creationId xmlns:p14="http://schemas.microsoft.com/office/powerpoint/2010/main" val="4091112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2 krokodillenbek kabels. (kleur maakt niet uit). Een moet aan de lange poot (de slimme) en een moet aan de korte poot (de domme).</a:t>
            </a:r>
          </a:p>
          <a:p>
            <a:r>
              <a:rPr lang="nl-NL" dirty="0"/>
              <a:t>De lange poot moet naar de P1 en de domme moet naar de </a:t>
            </a:r>
            <a:r>
              <a:rPr lang="nl-NL" dirty="0" err="1"/>
              <a:t>ground</a:t>
            </a:r>
            <a:r>
              <a:rPr lang="nl-NL" dirty="0"/>
              <a:t>. </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13</a:t>
            </a:fld>
            <a:endParaRPr lang="nl-NL"/>
          </a:p>
        </p:txBody>
      </p:sp>
    </p:spTree>
    <p:extLst>
      <p:ext uri="{BB962C8B-B14F-4D97-AF65-F5344CB8AC3E}">
        <p14:creationId xmlns:p14="http://schemas.microsoft.com/office/powerpoint/2010/main" val="3112477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Een krokodillenbek kabel heet zo omdat als je de kabel met je handen open maakt, dan lijkt hij op een krokodillenbek. </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14</a:t>
            </a:fld>
            <a:endParaRPr lang="nl-NL"/>
          </a:p>
        </p:txBody>
      </p:sp>
    </p:spTree>
    <p:extLst>
      <p:ext uri="{BB962C8B-B14F-4D97-AF65-F5344CB8AC3E}">
        <p14:creationId xmlns:p14="http://schemas.microsoft.com/office/powerpoint/2010/main" val="16271027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Kijk het filmpje</a:t>
            </a:r>
          </a:p>
          <a:p>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15</a:t>
            </a:fld>
            <a:endParaRPr lang="nl-NL"/>
          </a:p>
        </p:txBody>
      </p:sp>
    </p:spTree>
    <p:extLst>
      <p:ext uri="{BB962C8B-B14F-4D97-AF65-F5344CB8AC3E}">
        <p14:creationId xmlns:p14="http://schemas.microsoft.com/office/powerpoint/2010/main" val="140363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Een animatie om het led lampje aan en uit te zetten met een muziekje. </a:t>
            </a:r>
          </a:p>
          <a:p>
            <a:endParaRPr lang="nl-NL" sz="1800" b="0" i="0" u="none" strike="noStrike" dirty="0">
              <a:solidFill>
                <a:srgbClr val="000000"/>
              </a:solidFill>
              <a:effectLst/>
              <a:latin typeface="Cabin"/>
            </a:endParaRPr>
          </a:p>
          <a:p>
            <a:endParaRPr lang="nl-NL" dirty="0"/>
          </a:p>
          <a:p>
            <a:endParaRPr lang="nl-NL" dirty="0"/>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16</a:t>
            </a:fld>
            <a:endParaRPr lang="nl-NL"/>
          </a:p>
        </p:txBody>
      </p:sp>
    </p:spTree>
    <p:extLst>
      <p:ext uri="{BB962C8B-B14F-4D97-AF65-F5344CB8AC3E}">
        <p14:creationId xmlns:p14="http://schemas.microsoft.com/office/powerpoint/2010/main" val="3393492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Voorbeelden andere </a:t>
            </a:r>
            <a:r>
              <a:rPr lang="nl-NL" b="0" i="0" dirty="0" err="1">
                <a:solidFill>
                  <a:srgbClr val="5F6368"/>
                </a:solidFill>
                <a:effectLst/>
                <a:latin typeface="arial" panose="020B0604020202020204" pitchFamily="34" charset="0"/>
              </a:rPr>
              <a:t>schoo</a:t>
            </a:r>
            <a:r>
              <a:rPr lang="nl-NL" b="0" i="0" dirty="0">
                <a:solidFill>
                  <a:srgbClr val="5F6368"/>
                </a:solidFill>
                <a:effectLst/>
                <a:latin typeface="arial" panose="020B0604020202020204" pitchFamily="34" charset="0"/>
              </a:rPr>
              <a:t>. </a:t>
            </a:r>
          </a:p>
          <a:p>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17</a:t>
            </a:fld>
            <a:endParaRPr lang="nl-NL"/>
          </a:p>
        </p:txBody>
      </p:sp>
    </p:spTree>
    <p:extLst>
      <p:ext uri="{BB962C8B-B14F-4D97-AF65-F5344CB8AC3E}">
        <p14:creationId xmlns:p14="http://schemas.microsoft.com/office/powerpoint/2010/main" val="1091944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Kijk het filmpje</a:t>
            </a:r>
          </a:p>
          <a:p>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18</a:t>
            </a:fld>
            <a:endParaRPr lang="nl-NL"/>
          </a:p>
        </p:txBody>
      </p:sp>
    </p:spTree>
    <p:extLst>
      <p:ext uri="{BB962C8B-B14F-4D97-AF65-F5344CB8AC3E}">
        <p14:creationId xmlns:p14="http://schemas.microsoft.com/office/powerpoint/2010/main" val="2264562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Ze gaan hem nu maken. Zorg voor de knutsel spullen en aan de slag</a:t>
            </a:r>
          </a:p>
          <a:p>
            <a:endParaRPr lang="nl-NL" dirty="0"/>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19</a:t>
            </a:fld>
            <a:endParaRPr lang="nl-NL"/>
          </a:p>
        </p:txBody>
      </p:sp>
    </p:spTree>
    <p:extLst>
      <p:ext uri="{BB962C8B-B14F-4D97-AF65-F5344CB8AC3E}">
        <p14:creationId xmlns:p14="http://schemas.microsoft.com/office/powerpoint/2010/main" val="37194789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Wat heb je geleerd. </a:t>
            </a:r>
          </a:p>
          <a:p>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20</a:t>
            </a:fld>
            <a:endParaRPr lang="nl-NL"/>
          </a:p>
        </p:txBody>
      </p:sp>
    </p:spTree>
    <p:extLst>
      <p:ext uri="{BB962C8B-B14F-4D97-AF65-F5344CB8AC3E}">
        <p14:creationId xmlns:p14="http://schemas.microsoft.com/office/powerpoint/2010/main" val="1241028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6/11/2024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6/11/2024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6/11/2024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‹nr.›</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3.jpe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1.jp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schooltv.nl/video-item/hoe-werkt-elektriciteit-van-elektriciteitscentrale-tot-stopcontac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ideo" Target="https://www.youtube.com/embed/xdoO-CAlA9c?feature=oembed" TargetMode="External"/><Relationship Id="rId5" Type="http://schemas.openxmlformats.org/officeDocument/2006/relationships/image" Target="../media/image12.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video" Target="https://www.youtube.com/embed/6LooS7tprjY?feature=oembed" TargetMode="External"/><Relationship Id="rId5" Type="http://schemas.openxmlformats.org/officeDocument/2006/relationships/image" Target="../media/image14.jpe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hyperlink" Target="https://schooltv.nl/video-item/snapje-stroomkrin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video" Target="https://www.youtube.com/embed/bJKTs0cyJrU?feature=oembed" TargetMode="External"/><Relationship Id="rId5" Type="http://schemas.openxmlformats.org/officeDocument/2006/relationships/image" Target="../media/image27.jpeg"/><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video" Target="https://www.youtube.com/embed/dt828dSRUPM?feature=oembed" TargetMode="External"/><Relationship Id="rId5" Type="http://schemas.openxmlformats.org/officeDocument/2006/relationships/image" Target="../media/image29.jpeg"/><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7" name="Rectangle 1136">
            <a:extLst>
              <a:ext uri="{FF2B5EF4-FFF2-40B4-BE49-F238E27FC236}">
                <a16:creationId xmlns:a16="http://schemas.microsoft.com/office/drawing/2014/main" id="{602E5CEE-91F4-469A-8DB0-B083D4E6D3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fbeelding 6" descr="Afbeelding met schets, tekst, Kinderkunst, tekening&#10;&#10;Automatisch gegenereerde beschrijving">
            <a:extLst>
              <a:ext uri="{FF2B5EF4-FFF2-40B4-BE49-F238E27FC236}">
                <a16:creationId xmlns:a16="http://schemas.microsoft.com/office/drawing/2014/main" id="{A3CE1D60-E88B-4F56-5E62-468FBCF149E4}"/>
              </a:ext>
            </a:extLst>
          </p:cNvPr>
          <p:cNvPicPr>
            <a:picLocks noChangeAspect="1"/>
          </p:cNvPicPr>
          <p:nvPr/>
        </p:nvPicPr>
        <p:blipFill rotWithShape="1">
          <a:blip r:embed="rId3">
            <a:extLst>
              <a:ext uri="{28A0092B-C50C-407E-A947-70E740481C1C}">
                <a14:useLocalDpi xmlns:a14="http://schemas.microsoft.com/office/drawing/2010/main" val="0"/>
              </a:ext>
            </a:extLst>
          </a:blip>
          <a:srcRect r="10918" b="-3"/>
          <a:stretch/>
        </p:blipFill>
        <p:spPr>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12" name="Afbeelding 11" descr="Afbeelding met tafel, overdekt, Kinderkunst, vloer&#10;&#10;Automatisch gegenereerde beschrijving">
            <a:extLst>
              <a:ext uri="{FF2B5EF4-FFF2-40B4-BE49-F238E27FC236}">
                <a16:creationId xmlns:a16="http://schemas.microsoft.com/office/drawing/2014/main" id="{5ED478C7-9868-51B9-D101-A99A749EB26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272" r="5992" b="4"/>
          <a:stretch/>
        </p:blipFill>
        <p:spPr>
          <a:xfrm>
            <a:off x="8530121" y="3456433"/>
            <a:ext cx="3661880" cy="3401568"/>
          </a:xfrm>
          <a:custGeom>
            <a:avLst/>
            <a:gdLst/>
            <a:ahLst/>
            <a:cxnLst/>
            <a:rect l="l" t="t" r="r" b="b"/>
            <a:pathLst>
              <a:path w="3661880" h="3401568">
                <a:moveTo>
                  <a:pt x="774544" y="0"/>
                </a:moveTo>
                <a:lnTo>
                  <a:pt x="3661880" y="0"/>
                </a:lnTo>
                <a:lnTo>
                  <a:pt x="3661880" y="3401568"/>
                </a:lnTo>
                <a:lnTo>
                  <a:pt x="0" y="3401568"/>
                </a:lnTo>
                <a:lnTo>
                  <a:pt x="104462" y="3186501"/>
                </a:lnTo>
                <a:cubicBezTo>
                  <a:pt x="492537" y="2345513"/>
                  <a:pt x="732594" y="1346092"/>
                  <a:pt x="769909" y="268359"/>
                </a:cubicBezTo>
                <a:close/>
              </a:path>
            </a:pathLst>
          </a:custGeom>
        </p:spPr>
      </p:pic>
      <p:pic>
        <p:nvPicPr>
          <p:cNvPr id="4" name="Afbeelding 3" descr="Afbeelding met tekst&#10;&#10;Automatisch gegenereerde beschrijving">
            <a:extLst>
              <a:ext uri="{FF2B5EF4-FFF2-40B4-BE49-F238E27FC236}">
                <a16:creationId xmlns:a16="http://schemas.microsoft.com/office/drawing/2014/main" id="{5B91DB09-E7BF-FD97-DA5E-83CC81B3B842}"/>
              </a:ext>
            </a:extLst>
          </p:cNvPr>
          <p:cNvPicPr>
            <a:picLocks noChangeAspect="1"/>
          </p:cNvPicPr>
          <p:nvPr/>
        </p:nvPicPr>
        <p:blipFill rotWithShape="1">
          <a:blip r:embed="rId5"/>
          <a:srcRect l="7527" r="21079" b="3"/>
          <a:stretch/>
        </p:blipFill>
        <p:spPr>
          <a:xfrm>
            <a:off x="5168353" y="3456432"/>
            <a:ext cx="4064598" cy="3401568"/>
          </a:xfrm>
          <a:custGeom>
            <a:avLst/>
            <a:gdLst/>
            <a:ahLst/>
            <a:cxnLst/>
            <a:rect l="l" t="t" r="r" b="b"/>
            <a:pathLst>
              <a:path w="4064598" h="3401568">
                <a:moveTo>
                  <a:pt x="749132" y="0"/>
                </a:moveTo>
                <a:lnTo>
                  <a:pt x="4064598" y="0"/>
                </a:lnTo>
                <a:lnTo>
                  <a:pt x="4059963" y="268360"/>
                </a:lnTo>
                <a:cubicBezTo>
                  <a:pt x="4022649" y="1346093"/>
                  <a:pt x="3782591" y="2345514"/>
                  <a:pt x="3394516" y="3186502"/>
                </a:cubicBezTo>
                <a:lnTo>
                  <a:pt x="3290055" y="3401568"/>
                </a:lnTo>
                <a:lnTo>
                  <a:pt x="0" y="3401568"/>
                </a:lnTo>
                <a:lnTo>
                  <a:pt x="79008" y="3238906"/>
                </a:lnTo>
                <a:cubicBezTo>
                  <a:pt x="502362" y="2321466"/>
                  <a:pt x="749563" y="1215476"/>
                  <a:pt x="749563" y="24956"/>
                </a:cubicBezTo>
                <a:close/>
              </a:path>
            </a:pathLst>
          </a:custGeom>
        </p:spPr>
      </p:pic>
      <p:sp useBgFill="1">
        <p:nvSpPr>
          <p:cNvPr id="1139" name="Freeform: Shape 1138">
            <a:extLst>
              <a:ext uri="{FF2B5EF4-FFF2-40B4-BE49-F238E27FC236}">
                <a16:creationId xmlns:a16="http://schemas.microsoft.com/office/drawing/2014/main" id="{E2AC6510-3E38-4777-B5FF-489AB2AFC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7943" cy="6858000"/>
          </a:xfrm>
          <a:custGeom>
            <a:avLst/>
            <a:gdLst>
              <a:gd name="connsiteX0" fmla="*/ 0 w 5927943"/>
              <a:gd name="connsiteY0" fmla="*/ 0 h 6858000"/>
              <a:gd name="connsiteX1" fmla="*/ 5129522 w 5927943"/>
              <a:gd name="connsiteY1" fmla="*/ 0 h 6858000"/>
              <a:gd name="connsiteX2" fmla="*/ 5289639 w 5927943"/>
              <a:gd name="connsiteY2" fmla="*/ 323150 h 6858000"/>
              <a:gd name="connsiteX3" fmla="*/ 5927943 w 5927943"/>
              <a:gd name="connsiteY3" fmla="*/ 3476847 h 6858000"/>
              <a:gd name="connsiteX4" fmla="*/ 5289639 w 5927943"/>
              <a:gd name="connsiteY4" fmla="*/ 6630545 h 6858000"/>
              <a:gd name="connsiteX5" fmla="*/ 5176937 w 5927943"/>
              <a:gd name="connsiteY5" fmla="*/ 6858000 h 6858000"/>
              <a:gd name="connsiteX6" fmla="*/ 0 w 592794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7943" h="6858000">
                <a:moveTo>
                  <a:pt x="0" y="0"/>
                </a:moveTo>
                <a:lnTo>
                  <a:pt x="5129522" y="0"/>
                </a:lnTo>
                <a:lnTo>
                  <a:pt x="5289639" y="323150"/>
                </a:lnTo>
                <a:cubicBezTo>
                  <a:pt x="5692631" y="1223391"/>
                  <a:pt x="5927943" y="2308646"/>
                  <a:pt x="5927943" y="3476847"/>
                </a:cubicBezTo>
                <a:cubicBezTo>
                  <a:pt x="5927943" y="4645048"/>
                  <a:pt x="5692631" y="5730304"/>
                  <a:pt x="5289639" y="6630545"/>
                </a:cubicBezTo>
                <a:lnTo>
                  <a:pt x="517693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141" name="Freeform: Shape 1140">
            <a:extLst>
              <a:ext uri="{FF2B5EF4-FFF2-40B4-BE49-F238E27FC236}">
                <a16:creationId xmlns:a16="http://schemas.microsoft.com/office/drawing/2014/main" id="{01E4E464-521F-49A9-8D9D-6F6979C454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17310" cy="6858000"/>
          </a:xfrm>
          <a:custGeom>
            <a:avLst/>
            <a:gdLst>
              <a:gd name="connsiteX0" fmla="*/ 0 w 5917310"/>
              <a:gd name="connsiteY0" fmla="*/ 0 h 6858000"/>
              <a:gd name="connsiteX1" fmla="*/ 5118889 w 5917310"/>
              <a:gd name="connsiteY1" fmla="*/ 0 h 6858000"/>
              <a:gd name="connsiteX2" fmla="*/ 5279006 w 5917310"/>
              <a:gd name="connsiteY2" fmla="*/ 323150 h 6858000"/>
              <a:gd name="connsiteX3" fmla="*/ 5917310 w 5917310"/>
              <a:gd name="connsiteY3" fmla="*/ 3476847 h 6858000"/>
              <a:gd name="connsiteX4" fmla="*/ 5279006 w 5917310"/>
              <a:gd name="connsiteY4" fmla="*/ 6630545 h 6858000"/>
              <a:gd name="connsiteX5" fmla="*/ 5166304 w 5917310"/>
              <a:gd name="connsiteY5" fmla="*/ 6858000 h 6858000"/>
              <a:gd name="connsiteX6" fmla="*/ 0 w 591731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17310" h="6858000">
                <a:moveTo>
                  <a:pt x="0" y="0"/>
                </a:moveTo>
                <a:lnTo>
                  <a:pt x="5118889" y="0"/>
                </a:lnTo>
                <a:lnTo>
                  <a:pt x="5279006" y="323150"/>
                </a:lnTo>
                <a:cubicBezTo>
                  <a:pt x="5681998" y="1223391"/>
                  <a:pt x="5917310" y="2308646"/>
                  <a:pt x="5917310" y="3476847"/>
                </a:cubicBezTo>
                <a:cubicBezTo>
                  <a:pt x="5917310" y="4645048"/>
                  <a:pt x="5681998" y="5730304"/>
                  <a:pt x="5279006" y="6630545"/>
                </a:cubicBezTo>
                <a:lnTo>
                  <a:pt x="516630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14E8694F-15C4-F1D9-A93D-66CD8607FE7C}"/>
              </a:ext>
            </a:extLst>
          </p:cNvPr>
          <p:cNvSpPr>
            <a:spLocks noGrp="1"/>
          </p:cNvSpPr>
          <p:nvPr>
            <p:ph type="ctrTitle"/>
          </p:nvPr>
        </p:nvSpPr>
        <p:spPr>
          <a:xfrm>
            <a:off x="438912" y="1527048"/>
            <a:ext cx="5020056" cy="2770632"/>
          </a:xfrm>
        </p:spPr>
        <p:txBody>
          <a:bodyPr>
            <a:normAutofit/>
          </a:bodyPr>
          <a:lstStyle/>
          <a:p>
            <a:pPr algn="l"/>
            <a:r>
              <a:rPr lang="nl-NL" sz="5400" dirty="0"/>
              <a:t>LED Monster micro:bit les 4</a:t>
            </a:r>
          </a:p>
        </p:txBody>
      </p:sp>
      <p:sp>
        <p:nvSpPr>
          <p:cNvPr id="3" name="Ondertitel 2">
            <a:extLst>
              <a:ext uri="{FF2B5EF4-FFF2-40B4-BE49-F238E27FC236}">
                <a16:creationId xmlns:a16="http://schemas.microsoft.com/office/drawing/2014/main" id="{4C9018A6-BF3B-0159-74C0-74E86A3E27AD}"/>
              </a:ext>
            </a:extLst>
          </p:cNvPr>
          <p:cNvSpPr>
            <a:spLocks noGrp="1"/>
          </p:cNvSpPr>
          <p:nvPr>
            <p:ph type="subTitle" idx="1"/>
          </p:nvPr>
        </p:nvSpPr>
        <p:spPr>
          <a:xfrm>
            <a:off x="438912" y="4690872"/>
            <a:ext cx="4919472" cy="1335024"/>
          </a:xfrm>
        </p:spPr>
        <p:txBody>
          <a:bodyPr vert="horz" lIns="91440" tIns="45720" rIns="91440" bIns="45720" rtlCol="0" anchor="t">
            <a:normAutofit/>
          </a:bodyPr>
          <a:lstStyle/>
          <a:p>
            <a:pPr algn="l"/>
            <a:r>
              <a:rPr lang="nl-NL" sz="2800" dirty="0"/>
              <a:t>Maak een LED-monster en sluit een LED-lampje aan</a:t>
            </a:r>
          </a:p>
        </p:txBody>
      </p:sp>
      <p:sp>
        <p:nvSpPr>
          <p:cNvPr id="1143" name="Rectangle 1142">
            <a:extLst>
              <a:ext uri="{FF2B5EF4-FFF2-40B4-BE49-F238E27FC236}">
                <a16:creationId xmlns:a16="http://schemas.microsoft.com/office/drawing/2014/main" id="{D1CD565B-6ECC-4F9F-9651-D9B02A7EB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2" descr="200pcs 3mm 5mm led diode matching kit luminous diode white green red blue yellow orange diy led light diode electronics kit 6">
            <a:extLst>
              <a:ext uri="{FF2B5EF4-FFF2-40B4-BE49-F238E27FC236}">
                <a16:creationId xmlns:a16="http://schemas.microsoft.com/office/drawing/2014/main" id="{28649414-CE27-DA83-B031-13843C4A7B8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875" r="3" b="5257"/>
          <a:stretch/>
        </p:blipFill>
        <p:spPr bwMode="auto">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a:noFill/>
          <a:extLst>
            <a:ext uri="{909E8E84-426E-40DD-AFC4-6F175D3DCCD1}">
              <a14:hiddenFill xmlns:a14="http://schemas.microsoft.com/office/drawing/2010/main">
                <a:solidFill>
                  <a:srgbClr val="FFFFFF"/>
                </a:solidFill>
              </a14:hiddenFill>
            </a:ext>
          </a:extLst>
        </p:spPr>
      </p:pic>
      <p:sp>
        <p:nvSpPr>
          <p:cNvPr id="1145" name="Rectangle 1144">
            <a:extLst>
              <a:ext uri="{FF2B5EF4-FFF2-40B4-BE49-F238E27FC236}">
                <a16:creationId xmlns:a16="http://schemas.microsoft.com/office/drawing/2014/main" id="{E52DEE4C-2D60-4B27-8ABB-1D595DF08E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461119"/>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858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398" y="1443"/>
            <a:ext cx="12192796" cy="6856557"/>
          </a:xfrm>
        </p:spPr>
      </p:pic>
      <p:sp>
        <p:nvSpPr>
          <p:cNvPr id="3" name="Tekstvak 2">
            <a:extLst>
              <a:ext uri="{FF2B5EF4-FFF2-40B4-BE49-F238E27FC236}">
                <a16:creationId xmlns:a16="http://schemas.microsoft.com/office/drawing/2014/main" id="{096F6616-B32E-AD8E-ADCE-8581A307F477}"/>
              </a:ext>
            </a:extLst>
          </p:cNvPr>
          <p:cNvSpPr txBox="1"/>
          <p:nvPr/>
        </p:nvSpPr>
        <p:spPr>
          <a:xfrm>
            <a:off x="1272532" y="1939041"/>
            <a:ext cx="8498865" cy="2339102"/>
          </a:xfrm>
          <a:prstGeom prst="rect">
            <a:avLst/>
          </a:prstGeom>
          <a:noFill/>
        </p:spPr>
        <p:txBody>
          <a:bodyPr wrap="none" lIns="91440" tIns="45720" rIns="91440" bIns="45720" rtlCol="0" anchor="t">
            <a:spAutoFit/>
          </a:bodyPr>
          <a:lstStyle/>
          <a:p>
            <a:pPr marL="285750" indent="-285750">
              <a:buFont typeface="Arial" panose="020B0604020202020204" pitchFamily="34" charset="0"/>
              <a:buChar char="•"/>
            </a:pPr>
            <a:r>
              <a:rPr lang="nl-NL" sz="3200" b="1" dirty="0"/>
              <a:t>Vandaag gaan we een LED-monster maken.</a:t>
            </a:r>
          </a:p>
          <a:p>
            <a:pPr marL="285750" indent="-285750">
              <a:buFont typeface="Arial" panose="020B0604020202020204" pitchFamily="34" charset="0"/>
              <a:buChar char="•"/>
            </a:pPr>
            <a:r>
              <a:rPr lang="nl-NL" sz="3200" b="1" dirty="0"/>
              <a:t>We sluiten een LED-lampje aan op de </a:t>
            </a:r>
            <a:r>
              <a:rPr lang="nl-NL" sz="3200" b="1" dirty="0" err="1"/>
              <a:t>micro:bit</a:t>
            </a:r>
            <a:r>
              <a:rPr lang="nl-NL" sz="3200" b="1" dirty="0"/>
              <a:t>.</a:t>
            </a:r>
            <a:endParaRPr lang="nl-NL" sz="3200" b="1" dirty="0" err="1">
              <a:cs typeface="Calibri"/>
            </a:endParaRPr>
          </a:p>
          <a:p>
            <a:pPr marL="285750" indent="-285750">
              <a:buFont typeface="Arial" panose="020B0604020202020204" pitchFamily="34" charset="0"/>
              <a:buChar char="•"/>
            </a:pPr>
            <a:r>
              <a:rPr lang="nl-NL" sz="3200" b="1" dirty="0"/>
              <a:t>We gebruiken hiervoor krokodillenbekkabels. </a:t>
            </a:r>
            <a:endParaRPr lang="nl-NL" sz="3200" b="1" dirty="0">
              <a:cs typeface="Calibri"/>
            </a:endParaRPr>
          </a:p>
          <a:p>
            <a:pPr marL="285750" indent="-285750">
              <a:buFont typeface="Arial" panose="020B0604020202020204" pitchFamily="34" charset="0"/>
              <a:buChar char="•"/>
            </a:pPr>
            <a:r>
              <a:rPr lang="nl-NL" sz="3200" b="1" dirty="0"/>
              <a:t>We moeten hiervoor een stroomkring maken. </a:t>
            </a:r>
          </a:p>
          <a:p>
            <a:pPr marL="285750" indent="-285750">
              <a:buFont typeface="Arial" panose="020B0604020202020204" pitchFamily="34" charset="0"/>
              <a:buChar char="•"/>
            </a:pPr>
            <a:endParaRPr lang="nl-NL" dirty="0"/>
          </a:p>
        </p:txBody>
      </p:sp>
    </p:spTree>
    <p:extLst>
      <p:ext uri="{BB962C8B-B14F-4D97-AF65-F5344CB8AC3E}">
        <p14:creationId xmlns:p14="http://schemas.microsoft.com/office/powerpoint/2010/main" val="460266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94" name="Rectangle 2093">
            <a:extLst>
              <a:ext uri="{FF2B5EF4-FFF2-40B4-BE49-F238E27FC236}">
                <a16:creationId xmlns:a16="http://schemas.microsoft.com/office/drawing/2014/main" id="{FA28AA74-07C1-441C-AFDB-3FEA62C3B5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Afbeelding 12" descr="Afbeelding met tekst&#10;&#10;Automatisch gegenereerde beschrijving">
            <a:extLst>
              <a:ext uri="{FF2B5EF4-FFF2-40B4-BE49-F238E27FC236}">
                <a16:creationId xmlns:a16="http://schemas.microsoft.com/office/drawing/2014/main" id="{8308F62B-C3EA-B608-8226-728CBDDA0B7F}"/>
              </a:ext>
            </a:extLst>
          </p:cNvPr>
          <p:cNvPicPr>
            <a:picLocks noChangeAspect="1"/>
          </p:cNvPicPr>
          <p:nvPr/>
        </p:nvPicPr>
        <p:blipFill rotWithShape="1">
          <a:blip r:embed="rId3"/>
          <a:srcRect l="11376" r="24922" b="-4"/>
          <a:stretch/>
        </p:blipFill>
        <p:spPr>
          <a:xfrm>
            <a:off x="12428" y="-10555"/>
            <a:ext cx="12188952" cy="6849892"/>
          </a:xfrm>
          <a:prstGeom prst="rect">
            <a:avLst/>
          </a:prstGeom>
        </p:spPr>
      </p:pic>
      <p:sp>
        <p:nvSpPr>
          <p:cNvPr id="19" name="Tekstvak 18">
            <a:extLst>
              <a:ext uri="{FF2B5EF4-FFF2-40B4-BE49-F238E27FC236}">
                <a16:creationId xmlns:a16="http://schemas.microsoft.com/office/drawing/2014/main" id="{8FE5293B-9112-AA86-52D4-37EAE74A29B9}"/>
              </a:ext>
            </a:extLst>
          </p:cNvPr>
          <p:cNvSpPr txBox="1"/>
          <p:nvPr/>
        </p:nvSpPr>
        <p:spPr>
          <a:xfrm>
            <a:off x="833119" y="557189"/>
            <a:ext cx="3365097" cy="2785947"/>
          </a:xfrm>
          <a:prstGeom prst="rect">
            <a:avLst/>
          </a:prstGeom>
        </p:spPr>
        <p:txBody>
          <a:bodyPr vert="horz" lIns="91440" tIns="45720" rIns="91440" bIns="45720" rtlCol="0" anchor="b">
            <a:normAutofit/>
          </a:bodyPr>
          <a:lstStyle/>
          <a:p>
            <a:pPr>
              <a:lnSpc>
                <a:spcPct val="90000"/>
              </a:lnSpc>
              <a:spcBef>
                <a:spcPct val="0"/>
              </a:spcBef>
              <a:spcAft>
                <a:spcPts val="600"/>
              </a:spcAft>
            </a:pPr>
            <a:r>
              <a:rPr lang="nl-NL" sz="5400" kern="1200" dirty="0" err="1">
                <a:solidFill>
                  <a:schemeClr val="bg1"/>
                </a:solidFill>
                <a:latin typeface="+mj-lt"/>
                <a:ea typeface="+mj-ea"/>
                <a:cs typeface="+mj-cs"/>
              </a:rPr>
              <a:t>Electriciteit</a:t>
            </a:r>
            <a:r>
              <a:rPr lang="en-US" sz="4800" kern="1200" dirty="0">
                <a:solidFill>
                  <a:schemeClr val="tx1"/>
                </a:solidFill>
                <a:latin typeface="+mj-lt"/>
                <a:ea typeface="+mj-ea"/>
                <a:cs typeface="+mj-cs"/>
              </a:rPr>
              <a:t> </a:t>
            </a:r>
          </a:p>
        </p:txBody>
      </p:sp>
      <p:pic>
        <p:nvPicPr>
          <p:cNvPr id="2058" name="Picture 10" descr="Facturatie van illegaal verbruikte elektriciteit door netbeheerder aan  stroomdief met of zonder btw? - BTW jurisprudentie">
            <a:extLst>
              <a:ext uri="{FF2B5EF4-FFF2-40B4-BE49-F238E27FC236}">
                <a16:creationId xmlns:a16="http://schemas.microsoft.com/office/drawing/2014/main" id="{8AF63B63-82FB-A3BF-5CC7-5D11DF44600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447" r="-4" b="2750"/>
          <a:stretch/>
        </p:blipFill>
        <p:spPr bwMode="auto">
          <a:xfrm>
            <a:off x="4662597" y="-2"/>
            <a:ext cx="2376092" cy="2228759"/>
          </a:xfrm>
          <a:prstGeom prst="rect">
            <a:avLst/>
          </a:prstGeom>
          <a:noFill/>
          <a:extLst>
            <a:ext uri="{909E8E84-426E-40DD-AFC4-6F175D3DCCD1}">
              <a14:hiddenFill xmlns:a14="http://schemas.microsoft.com/office/drawing/2010/main">
                <a:solidFill>
                  <a:srgbClr val="FFFFFF"/>
                </a:solidFill>
              </a14:hiddenFill>
            </a:ext>
          </a:extLst>
        </p:spPr>
      </p:pic>
      <p:pic>
        <p:nvPicPr>
          <p:cNvPr id="6" name="Afbeelding 5" descr="Afbeelding met tekst&#10;&#10;Automatisch gegenereerde beschrijving">
            <a:extLst>
              <a:ext uri="{FF2B5EF4-FFF2-40B4-BE49-F238E27FC236}">
                <a16:creationId xmlns:a16="http://schemas.microsoft.com/office/drawing/2014/main" id="{0F73AB41-6EC0-AB58-DA17-A2E4D57D2303}"/>
              </a:ext>
            </a:extLst>
          </p:cNvPr>
          <p:cNvPicPr>
            <a:picLocks noChangeAspect="1"/>
          </p:cNvPicPr>
          <p:nvPr/>
        </p:nvPicPr>
        <p:blipFill rotWithShape="1">
          <a:blip r:embed="rId3"/>
          <a:srcRect l="11376" r="24922" b="-4"/>
          <a:stretch/>
        </p:blipFill>
        <p:spPr>
          <a:xfrm>
            <a:off x="7233039" y="-2446"/>
            <a:ext cx="2376092" cy="2228759"/>
          </a:xfrm>
          <a:prstGeom prst="rect">
            <a:avLst/>
          </a:prstGeom>
        </p:spPr>
      </p:pic>
      <p:pic>
        <p:nvPicPr>
          <p:cNvPr id="11" name="Afbeelding 10" descr="Afbeelding met schets, tekst, Kinderkunst, tekening&#10;&#10;Automatisch gegenereerde beschrijving">
            <a:extLst>
              <a:ext uri="{FF2B5EF4-FFF2-40B4-BE49-F238E27FC236}">
                <a16:creationId xmlns:a16="http://schemas.microsoft.com/office/drawing/2014/main" id="{7A68D8C1-3B80-8C52-E591-BE96D676B47F}"/>
              </a:ext>
            </a:extLst>
          </p:cNvPr>
          <p:cNvPicPr>
            <a:picLocks noChangeAspect="1"/>
          </p:cNvPicPr>
          <p:nvPr/>
        </p:nvPicPr>
        <p:blipFill rotWithShape="1">
          <a:blip r:embed="rId5">
            <a:extLst>
              <a:ext uri="{28A0092B-C50C-407E-A947-70E740481C1C}">
                <a14:useLocalDpi xmlns:a14="http://schemas.microsoft.com/office/drawing/2010/main" val="0"/>
              </a:ext>
            </a:extLst>
          </a:blip>
          <a:srcRect l="5129" r="16425" b="-3"/>
          <a:stretch/>
        </p:blipFill>
        <p:spPr>
          <a:xfrm>
            <a:off x="9803480" y="-10223"/>
            <a:ext cx="2376092" cy="2228759"/>
          </a:xfrm>
          <a:prstGeom prst="rect">
            <a:avLst/>
          </a:prstGeom>
        </p:spPr>
      </p:pic>
      <p:pic>
        <p:nvPicPr>
          <p:cNvPr id="12" name="Picture 4" descr="6 vragen om alles te weten te komen over elektriciteit – ENGIE">
            <a:extLst>
              <a:ext uri="{FF2B5EF4-FFF2-40B4-BE49-F238E27FC236}">
                <a16:creationId xmlns:a16="http://schemas.microsoft.com/office/drawing/2014/main" id="{43800FEC-F7C2-FB9D-DBD8-6BC3813561C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3759" r="5" b="9539"/>
          <a:stretch/>
        </p:blipFill>
        <p:spPr bwMode="auto">
          <a:xfrm>
            <a:off x="4657342" y="2400151"/>
            <a:ext cx="3330225" cy="205736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oe zit het? Hebben we na 2030 nog genoeg elektriciteit? - MAX Vandaag">
            <a:extLst>
              <a:ext uri="{FF2B5EF4-FFF2-40B4-BE49-F238E27FC236}">
                <a16:creationId xmlns:a16="http://schemas.microsoft.com/office/drawing/2014/main" id="{0F425494-B596-3E6A-DECE-EA8737DE0AC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6480" r="-3" b="-3"/>
          <a:stretch/>
        </p:blipFill>
        <p:spPr bwMode="auto">
          <a:xfrm>
            <a:off x="4653627" y="4628909"/>
            <a:ext cx="3324552" cy="222909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oe wordt stroom gemaakt? | Willem Wever">
            <a:extLst>
              <a:ext uri="{FF2B5EF4-FFF2-40B4-BE49-F238E27FC236}">
                <a16:creationId xmlns:a16="http://schemas.microsoft.com/office/drawing/2014/main" id="{2EC37848-3A13-568E-89EF-03AA11C51F1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428" r="23844" b="2"/>
          <a:stretch/>
        </p:blipFill>
        <p:spPr bwMode="auto">
          <a:xfrm>
            <a:off x="8183036" y="2400151"/>
            <a:ext cx="3996536" cy="445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498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0" y="1443"/>
            <a:ext cx="12192796" cy="6856557"/>
          </a:xfrm>
        </p:spPr>
      </p:pic>
      <p:pic>
        <p:nvPicPr>
          <p:cNvPr id="6" name="Afbeelding 5">
            <a:hlinkClick r:id="rId4"/>
            <a:extLst>
              <a:ext uri="{FF2B5EF4-FFF2-40B4-BE49-F238E27FC236}">
                <a16:creationId xmlns:a16="http://schemas.microsoft.com/office/drawing/2014/main" id="{C667170A-8811-8A19-A70E-AEBBDFB3AEB3}"/>
              </a:ext>
            </a:extLst>
          </p:cNvPr>
          <p:cNvPicPr>
            <a:picLocks noChangeAspect="1"/>
          </p:cNvPicPr>
          <p:nvPr/>
        </p:nvPicPr>
        <p:blipFill>
          <a:blip r:embed="rId5"/>
          <a:stretch>
            <a:fillRect/>
          </a:stretch>
        </p:blipFill>
        <p:spPr>
          <a:xfrm>
            <a:off x="1863337" y="653143"/>
            <a:ext cx="8195063" cy="4709807"/>
          </a:xfrm>
          <a:prstGeom prst="rect">
            <a:avLst/>
          </a:prstGeom>
        </p:spPr>
      </p:pic>
    </p:spTree>
    <p:extLst>
      <p:ext uri="{BB962C8B-B14F-4D97-AF65-F5344CB8AC3E}">
        <p14:creationId xmlns:p14="http://schemas.microsoft.com/office/powerpoint/2010/main" val="399504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0" y="-135456"/>
            <a:ext cx="12191999" cy="6857990"/>
          </a:xfrm>
          <a:prstGeom prst="rect">
            <a:avLst/>
          </a:prstGeom>
        </p:spPr>
      </p:pic>
      <p:pic>
        <p:nvPicPr>
          <p:cNvPr id="4" name="Afbeelding 3" descr="Afbeelding met tekenfilm, collage, overdekt&#10;&#10;Automatisch gegenereerde beschrijving">
            <a:extLst>
              <a:ext uri="{FF2B5EF4-FFF2-40B4-BE49-F238E27FC236}">
                <a16:creationId xmlns:a16="http://schemas.microsoft.com/office/drawing/2014/main" id="{ED533E41-FC82-E886-3DF1-63E6AB88D4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38896" y="135466"/>
            <a:ext cx="5835732" cy="5835732"/>
          </a:xfrm>
          <a:prstGeom prst="rect">
            <a:avLst/>
          </a:prstGeom>
        </p:spPr>
      </p:pic>
    </p:spTree>
    <p:extLst>
      <p:ext uri="{BB962C8B-B14F-4D97-AF65-F5344CB8AC3E}">
        <p14:creationId xmlns:p14="http://schemas.microsoft.com/office/powerpoint/2010/main" val="3825919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398" y="1443"/>
            <a:ext cx="12192796" cy="6856557"/>
          </a:xfrm>
        </p:spPr>
      </p:pic>
      <p:sp>
        <p:nvSpPr>
          <p:cNvPr id="3" name="Tekstvak 2">
            <a:extLst>
              <a:ext uri="{FF2B5EF4-FFF2-40B4-BE49-F238E27FC236}">
                <a16:creationId xmlns:a16="http://schemas.microsoft.com/office/drawing/2014/main" id="{096F6616-B32E-AD8E-ADCE-8581A307F477}"/>
              </a:ext>
            </a:extLst>
          </p:cNvPr>
          <p:cNvSpPr txBox="1"/>
          <p:nvPr/>
        </p:nvSpPr>
        <p:spPr>
          <a:xfrm>
            <a:off x="1240186" y="1166842"/>
            <a:ext cx="9711627" cy="452431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nl-NL" sz="3200" b="1" dirty="0"/>
              <a:t>We gaan eerst de micro:bit programmeren.</a:t>
            </a:r>
          </a:p>
          <a:p>
            <a:pPr marL="285750" indent="-285750">
              <a:buFont typeface="Arial" panose="020B0604020202020204" pitchFamily="34" charset="0"/>
              <a:buChar char="•"/>
            </a:pPr>
            <a:r>
              <a:rPr lang="nl-NL" sz="3200" b="1" dirty="0"/>
              <a:t>Hierna sluiten we het LED-lampje aan met de kabels.</a:t>
            </a:r>
            <a:endParaRPr lang="nl-NL" sz="3200" b="1" dirty="0">
              <a:cs typeface="Calibri"/>
            </a:endParaRPr>
          </a:p>
          <a:p>
            <a:pPr marL="285750" indent="-285750">
              <a:buFont typeface="Arial" panose="020B0604020202020204" pitchFamily="34" charset="0"/>
              <a:buChar char="•"/>
            </a:pPr>
            <a:r>
              <a:rPr lang="nl-NL" sz="3200" b="1" dirty="0"/>
              <a:t>Daarna maken we een LED-monster van een bekertje waarin het LED-lampje is verwerkt.</a:t>
            </a:r>
            <a:endParaRPr lang="nl-NL" sz="3200" b="1" dirty="0">
              <a:cs typeface="Calibri"/>
            </a:endParaRPr>
          </a:p>
          <a:p>
            <a:pPr marL="285750" indent="-285750">
              <a:buFont typeface="Arial" panose="020B0604020202020204" pitchFamily="34" charset="0"/>
              <a:buChar char="•"/>
            </a:pPr>
            <a:r>
              <a:rPr lang="nl-NL" sz="3200" b="1"/>
              <a:t>Jullie mogen dit versieren naar je eigen idee.</a:t>
            </a:r>
            <a:endParaRPr lang="nl-NL" sz="3200" b="1">
              <a:cs typeface="Calibri" panose="020F0502020204030204"/>
            </a:endParaRPr>
          </a:p>
          <a:p>
            <a:pPr marL="285750" indent="-285750">
              <a:buFont typeface="Arial" panose="020B0604020202020204" pitchFamily="34" charset="0"/>
              <a:buChar char="•"/>
            </a:pPr>
            <a:r>
              <a:rPr lang="nl-NL" sz="3200" b="1" dirty="0"/>
              <a:t>Jullie werken in tweetallen. </a:t>
            </a:r>
          </a:p>
          <a:p>
            <a:pPr marL="285750" indent="-285750">
              <a:buFont typeface="Arial" panose="020B0604020202020204" pitchFamily="34" charset="0"/>
              <a:buChar char="•"/>
            </a:pPr>
            <a:r>
              <a:rPr lang="nl-NL" sz="3200" b="1" dirty="0"/>
              <a:t>Ga naar makecode.com.</a:t>
            </a:r>
          </a:p>
          <a:p>
            <a:pPr marL="285750" indent="-285750">
              <a:buFont typeface="Arial" panose="020B0604020202020204" pitchFamily="34" charset="0"/>
              <a:buChar char="•"/>
            </a:pPr>
            <a:r>
              <a:rPr lang="nl-NL" sz="3200" b="1" dirty="0"/>
              <a:t>Kies voor </a:t>
            </a:r>
            <a:r>
              <a:rPr lang="nl-NL" sz="3200" b="1" dirty="0" err="1"/>
              <a:t>micro:bit</a:t>
            </a:r>
            <a:r>
              <a:rPr lang="nl-NL" sz="3200" b="1" dirty="0"/>
              <a:t>.</a:t>
            </a:r>
            <a:endParaRPr lang="nl-NL" sz="3200" b="1" dirty="0">
              <a:cs typeface="Calibri"/>
            </a:endParaRPr>
          </a:p>
          <a:p>
            <a:pPr marL="285750" indent="-285750">
              <a:buFont typeface="Arial" panose="020B0604020202020204" pitchFamily="34" charset="0"/>
              <a:buChar char="•"/>
            </a:pPr>
            <a:r>
              <a:rPr lang="nl-NL" sz="3200" b="1" dirty="0"/>
              <a:t>Maak een nieuw project aan – LED-monster.</a:t>
            </a:r>
            <a:endParaRPr lang="nl-NL" sz="3200" b="1" dirty="0">
              <a:cs typeface="Calibri" panose="020F0502020204030204"/>
            </a:endParaRPr>
          </a:p>
        </p:txBody>
      </p:sp>
    </p:spTree>
    <p:extLst>
      <p:ext uri="{BB962C8B-B14F-4D97-AF65-F5344CB8AC3E}">
        <p14:creationId xmlns:p14="http://schemas.microsoft.com/office/powerpoint/2010/main" val="460273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4"/>
          <a:srcRect t="2471" b="3386"/>
          <a:stretch/>
        </p:blipFill>
        <p:spPr>
          <a:xfrm>
            <a:off x="-3047" y="10"/>
            <a:ext cx="12191999" cy="6857990"/>
          </a:xfrm>
          <a:prstGeom prst="rect">
            <a:avLst/>
          </a:prstGeom>
        </p:spPr>
      </p:pic>
      <p:pic>
        <p:nvPicPr>
          <p:cNvPr id="3" name="Onlinemedia 2" title="Fortior micro:bit Opdracht 4.1">
            <a:hlinkClick r:id="" action="ppaction://media"/>
            <a:extLst>
              <a:ext uri="{FF2B5EF4-FFF2-40B4-BE49-F238E27FC236}">
                <a16:creationId xmlns:a16="http://schemas.microsoft.com/office/drawing/2014/main" id="{3CE18EEB-A10D-7EE2-3A64-E1842673D752}"/>
              </a:ext>
            </a:extLst>
          </p:cNvPr>
          <p:cNvPicPr>
            <a:picLocks noRot="1" noChangeAspect="1"/>
          </p:cNvPicPr>
          <p:nvPr>
            <a:videoFile r:link="rId1"/>
          </p:nvPr>
        </p:nvPicPr>
        <p:blipFill>
          <a:blip r:embed="rId5"/>
          <a:stretch>
            <a:fillRect/>
          </a:stretch>
        </p:blipFill>
        <p:spPr>
          <a:xfrm>
            <a:off x="573253" y="393832"/>
            <a:ext cx="10743931" cy="6070335"/>
          </a:xfrm>
          <a:prstGeom prst="rect">
            <a:avLst/>
          </a:prstGeom>
        </p:spPr>
      </p:pic>
    </p:spTree>
    <p:extLst>
      <p:ext uri="{BB962C8B-B14F-4D97-AF65-F5344CB8AC3E}">
        <p14:creationId xmlns:p14="http://schemas.microsoft.com/office/powerpoint/2010/main" val="2143119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398" y="1443"/>
            <a:ext cx="12192796" cy="6856557"/>
          </a:xfrm>
        </p:spPr>
      </p:pic>
      <p:pic>
        <p:nvPicPr>
          <p:cNvPr id="5" name="Afbeelding 4" descr="Afbeelding met tekst, schermopname, Lettertype, Graphics&#10;&#10;Automatisch gegenereerde beschrijving">
            <a:extLst>
              <a:ext uri="{FF2B5EF4-FFF2-40B4-BE49-F238E27FC236}">
                <a16:creationId xmlns:a16="http://schemas.microsoft.com/office/drawing/2014/main" id="{F51054CE-9024-8851-52F8-F08973F2B1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4541" y="1901263"/>
            <a:ext cx="9602917" cy="3055474"/>
          </a:xfrm>
          <a:prstGeom prst="rect">
            <a:avLst/>
          </a:prstGeom>
        </p:spPr>
      </p:pic>
    </p:spTree>
    <p:extLst>
      <p:ext uri="{BB962C8B-B14F-4D97-AF65-F5344CB8AC3E}">
        <p14:creationId xmlns:p14="http://schemas.microsoft.com/office/powerpoint/2010/main" val="4282151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4"/>
          <a:srcRect t="2471" b="3386"/>
          <a:stretch/>
        </p:blipFill>
        <p:spPr>
          <a:xfrm>
            <a:off x="-3047" y="10"/>
            <a:ext cx="12191999" cy="6857990"/>
          </a:xfrm>
          <a:prstGeom prst="rect">
            <a:avLst/>
          </a:prstGeom>
        </p:spPr>
      </p:pic>
      <p:pic>
        <p:nvPicPr>
          <p:cNvPr id="2" name="Onlinemedia 1" title="Fortior micro:bit Opdracht 4.2">
            <a:hlinkClick r:id="" action="ppaction://media"/>
            <a:extLst>
              <a:ext uri="{FF2B5EF4-FFF2-40B4-BE49-F238E27FC236}">
                <a16:creationId xmlns:a16="http://schemas.microsoft.com/office/drawing/2014/main" id="{C3F88AFE-5D92-B38B-EEBD-9318F15AA373}"/>
              </a:ext>
            </a:extLst>
          </p:cNvPr>
          <p:cNvPicPr>
            <a:picLocks noRot="1" noChangeAspect="1"/>
          </p:cNvPicPr>
          <p:nvPr>
            <a:videoFile r:link="rId1"/>
          </p:nvPr>
        </p:nvPicPr>
        <p:blipFill>
          <a:blip r:embed="rId5"/>
          <a:stretch>
            <a:fillRect/>
          </a:stretch>
        </p:blipFill>
        <p:spPr>
          <a:xfrm>
            <a:off x="632629" y="451262"/>
            <a:ext cx="10866422" cy="6139543"/>
          </a:xfrm>
          <a:prstGeom prst="rect">
            <a:avLst/>
          </a:prstGeom>
        </p:spPr>
      </p:pic>
    </p:spTree>
    <p:extLst>
      <p:ext uri="{BB962C8B-B14F-4D97-AF65-F5344CB8AC3E}">
        <p14:creationId xmlns:p14="http://schemas.microsoft.com/office/powerpoint/2010/main" val="158211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398" y="1443"/>
            <a:ext cx="12192796" cy="6856557"/>
          </a:xfrm>
        </p:spPr>
      </p:pic>
      <p:pic>
        <p:nvPicPr>
          <p:cNvPr id="6" name="Afbeelding 5" descr="Afbeelding met tekst, schermopname, Lettertype, Kleurrijkheid&#10;&#10;Automatisch gegenereerde beschrijving">
            <a:extLst>
              <a:ext uri="{FF2B5EF4-FFF2-40B4-BE49-F238E27FC236}">
                <a16:creationId xmlns:a16="http://schemas.microsoft.com/office/drawing/2014/main" id="{109160EF-6576-EB5C-E38E-148AB584679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1080" y="1262866"/>
            <a:ext cx="9689839" cy="2166134"/>
          </a:xfrm>
          <a:prstGeom prst="rect">
            <a:avLst/>
          </a:prstGeom>
          <a:noFill/>
          <a:ln>
            <a:noFill/>
          </a:ln>
        </p:spPr>
      </p:pic>
      <p:pic>
        <p:nvPicPr>
          <p:cNvPr id="7" name="Afbeelding 6" descr="Afbeelding met tekst, schermopname, Rechthoek, Lettertype&#10;&#10;Automatisch gegenereerde beschrijving">
            <a:extLst>
              <a:ext uri="{FF2B5EF4-FFF2-40B4-BE49-F238E27FC236}">
                <a16:creationId xmlns:a16="http://schemas.microsoft.com/office/drawing/2014/main" id="{02880031-667F-1892-89EB-30E7B361786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858" b="30750"/>
          <a:stretch/>
        </p:blipFill>
        <p:spPr bwMode="auto">
          <a:xfrm>
            <a:off x="1391826" y="3807627"/>
            <a:ext cx="4549822" cy="1851015"/>
          </a:xfrm>
          <a:prstGeom prst="rect">
            <a:avLst/>
          </a:prstGeom>
          <a:ln>
            <a:noFill/>
          </a:ln>
          <a:extLst>
            <a:ext uri="{53640926-AAD7-44D8-BBD7-CCE9431645EC}">
              <a14:shadowObscured xmlns:a14="http://schemas.microsoft.com/office/drawing/2010/main"/>
            </a:ext>
          </a:extLst>
        </p:spPr>
      </p:pic>
      <p:pic>
        <p:nvPicPr>
          <p:cNvPr id="8" name="Afbeelding 7">
            <a:extLst>
              <a:ext uri="{FF2B5EF4-FFF2-40B4-BE49-F238E27FC236}">
                <a16:creationId xmlns:a16="http://schemas.microsoft.com/office/drawing/2014/main" id="{44E4831A-2D29-FBC8-47FD-415B96C8CFF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0154"/>
          <a:stretch/>
        </p:blipFill>
        <p:spPr bwMode="auto">
          <a:xfrm>
            <a:off x="6250354" y="3807627"/>
            <a:ext cx="3891173" cy="167402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43426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796" y="0"/>
            <a:ext cx="12192796" cy="6856557"/>
          </a:xfrm>
        </p:spPr>
      </p:pic>
      <p:pic>
        <p:nvPicPr>
          <p:cNvPr id="3" name="Afbeelding 2" descr="Afbeelding met schermopname, elektronica&#10;&#10;Automatisch gegenereerde beschrijving">
            <a:extLst>
              <a:ext uri="{FF2B5EF4-FFF2-40B4-BE49-F238E27FC236}">
                <a16:creationId xmlns:a16="http://schemas.microsoft.com/office/drawing/2014/main" id="{04EA837C-BC04-58F3-2303-32ECA3973C7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 b="-4823"/>
          <a:stretch/>
        </p:blipFill>
        <p:spPr bwMode="auto">
          <a:xfrm>
            <a:off x="1419024" y="1234044"/>
            <a:ext cx="4233631" cy="3973412"/>
          </a:xfrm>
          <a:prstGeom prst="rect">
            <a:avLst/>
          </a:prstGeom>
          <a:ln>
            <a:noFill/>
          </a:ln>
          <a:extLst>
            <a:ext uri="{53640926-AAD7-44D8-BBD7-CCE9431645EC}">
              <a14:shadowObscured xmlns:a14="http://schemas.microsoft.com/office/drawing/2010/main"/>
            </a:ext>
          </a:extLst>
        </p:spPr>
      </p:pic>
      <p:pic>
        <p:nvPicPr>
          <p:cNvPr id="9" name="Afbeelding 8" descr="Afbeelding met kunst, Kinderkunst, tekening, schets&#10;&#10;Automatisch gegenereerde beschrijving">
            <a:extLst>
              <a:ext uri="{FF2B5EF4-FFF2-40B4-BE49-F238E27FC236}">
                <a16:creationId xmlns:a16="http://schemas.microsoft.com/office/drawing/2014/main" id="{5721C1D4-1317-DFD2-8187-69858B67BF3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1781125" flipH="1">
            <a:off x="7405606" y="475298"/>
            <a:ext cx="2578839" cy="2817584"/>
          </a:xfrm>
          <a:prstGeom prst="rect">
            <a:avLst/>
          </a:prstGeom>
        </p:spPr>
      </p:pic>
      <p:sp>
        <p:nvSpPr>
          <p:cNvPr id="10" name="Pijl: rechts 9">
            <a:extLst>
              <a:ext uri="{FF2B5EF4-FFF2-40B4-BE49-F238E27FC236}">
                <a16:creationId xmlns:a16="http://schemas.microsoft.com/office/drawing/2014/main" id="{6B924E5C-C459-14D3-71D0-A681CEE1E312}"/>
              </a:ext>
            </a:extLst>
          </p:cNvPr>
          <p:cNvSpPr/>
          <p:nvPr/>
        </p:nvSpPr>
        <p:spPr>
          <a:xfrm rot="5655840">
            <a:off x="1419024" y="793851"/>
            <a:ext cx="1752801" cy="96202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a:extLst>
              <a:ext uri="{FF2B5EF4-FFF2-40B4-BE49-F238E27FC236}">
                <a16:creationId xmlns:a16="http://schemas.microsoft.com/office/drawing/2014/main" id="{78195CCD-E9D7-3E61-2CF6-F7AF9C2BDA67}"/>
              </a:ext>
            </a:extLst>
          </p:cNvPr>
          <p:cNvPicPr>
            <a:picLocks noChangeAspect="1"/>
          </p:cNvPicPr>
          <p:nvPr/>
        </p:nvPicPr>
        <p:blipFill>
          <a:blip r:embed="rId6"/>
          <a:stretch>
            <a:fillRect/>
          </a:stretch>
        </p:blipFill>
        <p:spPr>
          <a:xfrm>
            <a:off x="2514600" y="3429000"/>
            <a:ext cx="600075" cy="789513"/>
          </a:xfrm>
          <a:prstGeom prst="rect">
            <a:avLst/>
          </a:prstGeom>
        </p:spPr>
      </p:pic>
      <p:sp>
        <p:nvSpPr>
          <p:cNvPr id="11" name="Rechthoek 10">
            <a:extLst>
              <a:ext uri="{FF2B5EF4-FFF2-40B4-BE49-F238E27FC236}">
                <a16:creationId xmlns:a16="http://schemas.microsoft.com/office/drawing/2014/main" id="{4DB7E186-9E1A-05C9-235B-569C653EE813}"/>
              </a:ext>
            </a:extLst>
          </p:cNvPr>
          <p:cNvSpPr/>
          <p:nvPr/>
        </p:nvSpPr>
        <p:spPr>
          <a:xfrm>
            <a:off x="2616430" y="3501030"/>
            <a:ext cx="447675" cy="645452"/>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nl-NL"/>
          </a:p>
        </p:txBody>
      </p:sp>
      <p:sp>
        <p:nvSpPr>
          <p:cNvPr id="16" name="Pijl: rechts 15">
            <a:extLst>
              <a:ext uri="{FF2B5EF4-FFF2-40B4-BE49-F238E27FC236}">
                <a16:creationId xmlns:a16="http://schemas.microsoft.com/office/drawing/2014/main" id="{BE63A869-4ACD-7451-6630-E0584FBDF3FF}"/>
              </a:ext>
            </a:extLst>
          </p:cNvPr>
          <p:cNvSpPr/>
          <p:nvPr/>
        </p:nvSpPr>
        <p:spPr>
          <a:xfrm rot="5655840">
            <a:off x="4144251" y="818148"/>
            <a:ext cx="1752801" cy="96202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8" name="Groep 17">
            <a:extLst>
              <a:ext uri="{FF2B5EF4-FFF2-40B4-BE49-F238E27FC236}">
                <a16:creationId xmlns:a16="http://schemas.microsoft.com/office/drawing/2014/main" id="{3B724823-C816-0D6F-DFA7-9C3ED0A8BEAE}"/>
              </a:ext>
            </a:extLst>
          </p:cNvPr>
          <p:cNvGrpSpPr/>
          <p:nvPr/>
        </p:nvGrpSpPr>
        <p:grpSpPr>
          <a:xfrm>
            <a:off x="7148293" y="3426107"/>
            <a:ext cx="3267785" cy="2253856"/>
            <a:chOff x="0" y="0"/>
            <a:chExt cx="4038600" cy="3028950"/>
          </a:xfrm>
        </p:grpSpPr>
        <p:pic>
          <p:nvPicPr>
            <p:cNvPr id="19" name="Afbeelding 18" descr="Afbeelding met tekst, Kinderkunst, schets, ontwerp&#10;&#10;Automatisch gegenereerde beschrijving">
              <a:extLst>
                <a:ext uri="{FF2B5EF4-FFF2-40B4-BE49-F238E27FC236}">
                  <a16:creationId xmlns:a16="http://schemas.microsoft.com/office/drawing/2014/main" id="{655C969C-EE8D-C7D4-67BF-A17DF38F7C7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023" t="4731" r="9440" b="5775"/>
            <a:stretch/>
          </p:blipFill>
          <p:spPr bwMode="auto">
            <a:xfrm>
              <a:off x="895350" y="0"/>
              <a:ext cx="2514600" cy="1922145"/>
            </a:xfrm>
            <a:prstGeom prst="rect">
              <a:avLst/>
            </a:prstGeom>
            <a:ln>
              <a:noFill/>
            </a:ln>
            <a:extLst>
              <a:ext uri="{53640926-AAD7-44D8-BBD7-CCE9431645EC}">
                <a14:shadowObscured xmlns:a14="http://schemas.microsoft.com/office/drawing/2010/main"/>
              </a:ext>
            </a:extLst>
          </p:spPr>
        </p:pic>
        <p:sp>
          <p:nvSpPr>
            <p:cNvPr id="20" name="Tekstballon: ovaal 19">
              <a:extLst>
                <a:ext uri="{FF2B5EF4-FFF2-40B4-BE49-F238E27FC236}">
                  <a16:creationId xmlns:a16="http://schemas.microsoft.com/office/drawing/2014/main" id="{1F1FCF01-69D4-9EC7-6D89-9706446B6424}"/>
                </a:ext>
              </a:extLst>
            </p:cNvPr>
            <p:cNvSpPr/>
            <p:nvPr/>
          </p:nvSpPr>
          <p:spPr>
            <a:xfrm>
              <a:off x="0" y="2209800"/>
              <a:ext cx="1228725" cy="381000"/>
            </a:xfrm>
            <a:prstGeom prst="wedgeEllipseCallout">
              <a:avLst>
                <a:gd name="adj1" fmla="val 47849"/>
                <a:gd name="adj2" fmla="val -178146"/>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nl-NL" sz="1100" b="1" kern="100">
                  <a:effectLst/>
                  <a:ea typeface="Calibri" panose="020F0502020204030204" pitchFamily="34" charset="0"/>
                  <a:cs typeface="Times New Roman" panose="02020603050405020304" pitchFamily="18" charset="0"/>
                </a:rPr>
                <a:t>PIN 0</a:t>
              </a:r>
              <a:endParaRPr lang="nl-NL" sz="1100" kern="100">
                <a:effectLst/>
                <a:ea typeface="Calibri" panose="020F0502020204030204" pitchFamily="34" charset="0"/>
                <a:cs typeface="Times New Roman" panose="02020603050405020304" pitchFamily="18" charset="0"/>
              </a:endParaRPr>
            </a:p>
          </p:txBody>
        </p:sp>
        <p:sp>
          <p:nvSpPr>
            <p:cNvPr id="21" name="Tekstballon: ovaal 20">
              <a:extLst>
                <a:ext uri="{FF2B5EF4-FFF2-40B4-BE49-F238E27FC236}">
                  <a16:creationId xmlns:a16="http://schemas.microsoft.com/office/drawing/2014/main" id="{84660F4F-8914-6FD3-CA9E-677776F827F4}"/>
                </a:ext>
              </a:extLst>
            </p:cNvPr>
            <p:cNvSpPr/>
            <p:nvPr/>
          </p:nvSpPr>
          <p:spPr>
            <a:xfrm>
              <a:off x="1314450" y="2590800"/>
              <a:ext cx="1114425" cy="438150"/>
            </a:xfrm>
            <a:prstGeom prst="wedgeEllipseCallout">
              <a:avLst>
                <a:gd name="adj1" fmla="val -10908"/>
                <a:gd name="adj2" fmla="val -220537"/>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nl-NL" sz="1100" b="1" kern="100">
                  <a:effectLst/>
                  <a:ea typeface="Calibri" panose="020F0502020204030204" pitchFamily="34" charset="0"/>
                  <a:cs typeface="Times New Roman" panose="02020603050405020304" pitchFamily="18" charset="0"/>
                </a:rPr>
                <a:t>PIN 1</a:t>
              </a:r>
              <a:endParaRPr lang="nl-NL" sz="1100" kern="100">
                <a:effectLst/>
                <a:ea typeface="Calibri" panose="020F0502020204030204" pitchFamily="34" charset="0"/>
                <a:cs typeface="Times New Roman" panose="02020603050405020304" pitchFamily="18" charset="0"/>
              </a:endParaRPr>
            </a:p>
          </p:txBody>
        </p:sp>
        <p:sp>
          <p:nvSpPr>
            <p:cNvPr id="22" name="Tekstballon: ovaal 21">
              <a:extLst>
                <a:ext uri="{FF2B5EF4-FFF2-40B4-BE49-F238E27FC236}">
                  <a16:creationId xmlns:a16="http://schemas.microsoft.com/office/drawing/2014/main" id="{3E8222BF-8B54-ECAB-E750-AC35C13D7CAE}"/>
                </a:ext>
              </a:extLst>
            </p:cNvPr>
            <p:cNvSpPr/>
            <p:nvPr/>
          </p:nvSpPr>
          <p:spPr>
            <a:xfrm>
              <a:off x="2809875" y="2457450"/>
              <a:ext cx="1228725" cy="381000"/>
            </a:xfrm>
            <a:prstGeom prst="wedgeEllipseCallout">
              <a:avLst>
                <a:gd name="adj1" fmla="val -90136"/>
                <a:gd name="adj2" fmla="val -218146"/>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nl-NL" sz="1100" b="1" kern="100">
                  <a:effectLst/>
                  <a:ea typeface="Calibri" panose="020F0502020204030204" pitchFamily="34" charset="0"/>
                  <a:cs typeface="Times New Roman" panose="02020603050405020304" pitchFamily="18" charset="0"/>
                </a:rPr>
                <a:t>PIN 2</a:t>
              </a:r>
              <a:endParaRPr lang="nl-NL" sz="1100" kern="100">
                <a:effectLst/>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3254016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25E-6 -0.01019 L 0.00469 0.10023 " pathEditMode="relative" rAng="0" ptsTypes="AA">
                                      <p:cBhvr>
                                        <p:cTn id="6" dur="2000" fill="hold"/>
                                        <p:tgtEl>
                                          <p:spTgt spid="10"/>
                                        </p:tgtEl>
                                        <p:attrNameLst>
                                          <p:attrName>ppt_x</p:attrName>
                                          <p:attrName>ppt_y</p:attrName>
                                        </p:attrNameLst>
                                      </p:cBhvr>
                                      <p:rCtr x="234" y="5509"/>
                                    </p:animMotion>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childTnLst>
                                </p:cTn>
                              </p:par>
                            </p:childTnLst>
                          </p:cTn>
                        </p:par>
                        <p:par>
                          <p:cTn id="10" fill="hold">
                            <p:stCondLst>
                              <p:cond delay="2000"/>
                            </p:stCondLst>
                            <p:childTnLst>
                              <p:par>
                                <p:cTn id="11" presetID="6" presetClass="emph" presetSubtype="0" fill="hold" nodeType="afterEffect">
                                  <p:stCondLst>
                                    <p:cond delay="0"/>
                                  </p:stCondLst>
                                  <p:childTnLst>
                                    <p:animScale>
                                      <p:cBhvr>
                                        <p:cTn id="12" dur="2000" fill="hold"/>
                                        <p:tgtEl>
                                          <p:spTgt spid="9"/>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grpId="0" nodeType="clickEffect">
                                  <p:stCondLst>
                                    <p:cond delay="0"/>
                                  </p:stCondLst>
                                  <p:childTnLst>
                                    <p:animMotion origin="layout" path="M 1.04167E-6 -0.01018 L 0.00469 0.10023 " pathEditMode="relative" rAng="0" ptsTypes="AA">
                                      <p:cBhvr>
                                        <p:cTn id="16" dur="2000" fill="hold"/>
                                        <p:tgtEl>
                                          <p:spTgt spid="16"/>
                                        </p:tgtEl>
                                        <p:attrNameLst>
                                          <p:attrName>ppt_x</p:attrName>
                                          <p:attrName>ppt_y</p:attrName>
                                        </p:attrNameLst>
                                      </p:cBhvr>
                                      <p:rCtr x="234" y="5509"/>
                                    </p:animMotion>
                                  </p:childTnLst>
                                </p:cTn>
                              </p:par>
                            </p:childTnLst>
                          </p:cTn>
                        </p:par>
                        <p:par>
                          <p:cTn id="17" fill="hold">
                            <p:stCondLst>
                              <p:cond delay="2000"/>
                            </p:stCondLst>
                            <p:childTnLst>
                              <p:par>
                                <p:cTn id="18" presetID="1" presetClass="exit" presetSubtype="0" fill="hold" grpId="1" nodeType="afterEffect">
                                  <p:stCondLst>
                                    <p:cond delay="0"/>
                                  </p:stCondLst>
                                  <p:childTnLst>
                                    <p:set>
                                      <p:cBhvr>
                                        <p:cTn id="19" dur="1" fill="hold">
                                          <p:stCondLst>
                                            <p:cond delay="0"/>
                                          </p:stCondLst>
                                        </p:cTn>
                                        <p:tgtEl>
                                          <p:spTgt spid="11"/>
                                        </p:tgtEl>
                                        <p:attrNameLst>
                                          <p:attrName>style.visibility</p:attrName>
                                        </p:attrNameLst>
                                      </p:cBhvr>
                                      <p:to>
                                        <p:strVal val="hidden"/>
                                      </p:to>
                                    </p:set>
                                  </p:childTnLst>
                                </p:cTn>
                              </p:par>
                            </p:childTnLst>
                          </p:cTn>
                        </p:par>
                        <p:par>
                          <p:cTn id="20" fill="hold">
                            <p:stCondLst>
                              <p:cond delay="2000"/>
                            </p:stCondLst>
                            <p:childTnLst>
                              <p:par>
                                <p:cTn id="21" presetID="10" presetClass="exit" presetSubtype="0" fill="hold" nodeType="afterEffect">
                                  <p:stCondLst>
                                    <p:cond delay="0"/>
                                  </p:stCondLst>
                                  <p:childTnLst>
                                    <p:animEffect transition="out" filter="fade">
                                      <p:cBhvr>
                                        <p:cTn id="22" dur="3000"/>
                                        <p:tgtEl>
                                          <p:spTgt spid="9"/>
                                        </p:tgtEl>
                                      </p:cBhvr>
                                    </p:animEffect>
                                    <p:set>
                                      <p:cBhvr>
                                        <p:cTn id="23" dur="1" fill="hold">
                                          <p:stCondLst>
                                            <p:cond delay="2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1" grpId="1"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0" y="1443"/>
            <a:ext cx="12192796" cy="6856557"/>
          </a:xfrm>
        </p:spPr>
      </p:pic>
      <p:pic>
        <p:nvPicPr>
          <p:cNvPr id="5" name="Afbeelding 4">
            <a:hlinkClick r:id="rId4"/>
            <a:extLst>
              <a:ext uri="{FF2B5EF4-FFF2-40B4-BE49-F238E27FC236}">
                <a16:creationId xmlns:a16="http://schemas.microsoft.com/office/drawing/2014/main" id="{DA74BD19-F442-A726-F799-DB2B5BE9CDEB}"/>
              </a:ext>
            </a:extLst>
          </p:cNvPr>
          <p:cNvPicPr>
            <a:picLocks noChangeAspect="1"/>
          </p:cNvPicPr>
          <p:nvPr/>
        </p:nvPicPr>
        <p:blipFill>
          <a:blip r:embed="rId5"/>
          <a:stretch>
            <a:fillRect/>
          </a:stretch>
        </p:blipFill>
        <p:spPr>
          <a:xfrm>
            <a:off x="1823438" y="707135"/>
            <a:ext cx="8795794" cy="5225199"/>
          </a:xfrm>
          <a:prstGeom prst="rect">
            <a:avLst/>
          </a:prstGeom>
        </p:spPr>
      </p:pic>
    </p:spTree>
    <p:extLst>
      <p:ext uri="{BB962C8B-B14F-4D97-AF65-F5344CB8AC3E}">
        <p14:creationId xmlns:p14="http://schemas.microsoft.com/office/powerpoint/2010/main" val="3192470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0" y="1443"/>
            <a:ext cx="12192796" cy="6856557"/>
          </a:xfrm>
        </p:spPr>
      </p:pic>
      <p:pic>
        <p:nvPicPr>
          <p:cNvPr id="5" name="Afbeelding 4" descr="Afbeelding met Kinderkunst, tekening, schets, origami&#10;&#10;Automatisch gegenereerde beschrijving">
            <a:extLst>
              <a:ext uri="{FF2B5EF4-FFF2-40B4-BE49-F238E27FC236}">
                <a16:creationId xmlns:a16="http://schemas.microsoft.com/office/drawing/2014/main" id="{08B653D2-201F-9050-8D72-CABF08CF1DB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756" t="4006" r="5589" b="3829"/>
          <a:stretch/>
        </p:blipFill>
        <p:spPr bwMode="auto">
          <a:xfrm flipH="1">
            <a:off x="1095556" y="1566133"/>
            <a:ext cx="4157455" cy="3922902"/>
          </a:xfrm>
          <a:prstGeom prst="rect">
            <a:avLst/>
          </a:prstGeom>
          <a:ln>
            <a:noFill/>
          </a:ln>
          <a:extLst>
            <a:ext uri="{53640926-AAD7-44D8-BBD7-CCE9431645EC}">
              <a14:shadowObscured xmlns:a14="http://schemas.microsoft.com/office/drawing/2010/main"/>
            </a:ext>
          </a:extLst>
        </p:spPr>
      </p:pic>
      <p:pic>
        <p:nvPicPr>
          <p:cNvPr id="6" name="Afbeelding 5" descr="Afbeelding met schets, Kinderkunst, tekening, kunst&#10;&#10;Automatisch gegenereerde beschrijving">
            <a:extLst>
              <a:ext uri="{FF2B5EF4-FFF2-40B4-BE49-F238E27FC236}">
                <a16:creationId xmlns:a16="http://schemas.microsoft.com/office/drawing/2014/main" id="{624013BF-B177-AAEF-53B6-2D0D1C9B8E5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10367" y="1250018"/>
            <a:ext cx="5908161" cy="4114462"/>
          </a:xfrm>
          <a:prstGeom prst="rect">
            <a:avLst/>
          </a:prstGeom>
        </p:spPr>
      </p:pic>
    </p:spTree>
    <p:extLst>
      <p:ext uri="{BB962C8B-B14F-4D97-AF65-F5344CB8AC3E}">
        <p14:creationId xmlns:p14="http://schemas.microsoft.com/office/powerpoint/2010/main" val="2526236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0" y="1443"/>
            <a:ext cx="12192796" cy="6856557"/>
          </a:xfrm>
        </p:spPr>
      </p:pic>
      <p:pic>
        <p:nvPicPr>
          <p:cNvPr id="3" name="Afbeelding 2" descr="Aofan geïsoleerde volledige beschermende multimeter krokodil klem sonde  alligator clips (rood zwart) 4 stks : Amazon.nl: Klussen &amp; gereedschap">
            <a:extLst>
              <a:ext uri="{FF2B5EF4-FFF2-40B4-BE49-F238E27FC236}">
                <a16:creationId xmlns:a16="http://schemas.microsoft.com/office/drawing/2014/main" id="{50185053-ECBD-C550-5C5D-756D9EC7ECD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66532" y="2576835"/>
            <a:ext cx="3289275" cy="2697311"/>
          </a:xfrm>
          <a:prstGeom prst="rect">
            <a:avLst/>
          </a:prstGeom>
          <a:noFill/>
          <a:ln>
            <a:noFill/>
          </a:ln>
        </p:spPr>
      </p:pic>
      <p:pic>
        <p:nvPicPr>
          <p:cNvPr id="7" name="Afbeelding 6" descr="Krokodil tekenen: leer kids stap voor stap een krokodil tekenen">
            <a:extLst>
              <a:ext uri="{FF2B5EF4-FFF2-40B4-BE49-F238E27FC236}">
                <a16:creationId xmlns:a16="http://schemas.microsoft.com/office/drawing/2014/main" id="{617A1420-0E95-7078-039C-5A45AD029077}"/>
              </a:ext>
            </a:extLst>
          </p:cNvPr>
          <p:cNvPicPr>
            <a:picLocks noChangeAspect="1"/>
          </p:cNvPicPr>
          <p:nvPr/>
        </p:nvPicPr>
        <p:blipFill rotWithShape="1">
          <a:blip r:embed="rId5">
            <a:extLst>
              <a:ext uri="{28A0092B-C50C-407E-A947-70E740481C1C}">
                <a14:useLocalDpi xmlns:a14="http://schemas.microsoft.com/office/drawing/2010/main" val="0"/>
              </a:ext>
            </a:extLst>
          </a:blip>
          <a:srcRect t="22974" b="22493"/>
          <a:stretch/>
        </p:blipFill>
        <p:spPr bwMode="auto">
          <a:xfrm>
            <a:off x="651535" y="2279388"/>
            <a:ext cx="5918948" cy="229922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63361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4"/>
          <a:srcRect t="2471" b="3386"/>
          <a:stretch/>
        </p:blipFill>
        <p:spPr>
          <a:xfrm>
            <a:off x="-3047" y="10"/>
            <a:ext cx="12191999" cy="6857990"/>
          </a:xfrm>
          <a:prstGeom prst="rect">
            <a:avLst/>
          </a:prstGeom>
        </p:spPr>
      </p:pic>
      <p:pic>
        <p:nvPicPr>
          <p:cNvPr id="3" name="Onlinemedia 2" title="Fortior micro:bit Opdracht 4.4">
            <a:hlinkClick r:id="" action="ppaction://media"/>
            <a:extLst>
              <a:ext uri="{FF2B5EF4-FFF2-40B4-BE49-F238E27FC236}">
                <a16:creationId xmlns:a16="http://schemas.microsoft.com/office/drawing/2014/main" id="{34249A57-3C31-FCBD-54CA-D90D624C5B7E}"/>
              </a:ext>
            </a:extLst>
          </p:cNvPr>
          <p:cNvPicPr>
            <a:picLocks noRot="1" noChangeAspect="1"/>
          </p:cNvPicPr>
          <p:nvPr>
            <a:videoFile r:link="rId1"/>
          </p:nvPr>
        </p:nvPicPr>
        <p:blipFill>
          <a:blip r:embed="rId5"/>
          <a:stretch>
            <a:fillRect/>
          </a:stretch>
        </p:blipFill>
        <p:spPr>
          <a:xfrm>
            <a:off x="371372" y="237506"/>
            <a:ext cx="10719295" cy="6056416"/>
          </a:xfrm>
          <a:prstGeom prst="rect">
            <a:avLst/>
          </a:prstGeom>
        </p:spPr>
      </p:pic>
    </p:spTree>
    <p:extLst>
      <p:ext uri="{BB962C8B-B14F-4D97-AF65-F5344CB8AC3E}">
        <p14:creationId xmlns:p14="http://schemas.microsoft.com/office/powerpoint/2010/main" val="1850241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398" y="1"/>
            <a:ext cx="12192796" cy="6858000"/>
          </a:xfrm>
        </p:spPr>
      </p:pic>
      <p:pic>
        <p:nvPicPr>
          <p:cNvPr id="6" name="Afbeelding 5" descr="Afbeelding met tekst, schermopname, Lettertype, software&#10;&#10;Automatisch gegenereerde beschrijving">
            <a:extLst>
              <a:ext uri="{FF2B5EF4-FFF2-40B4-BE49-F238E27FC236}">
                <a16:creationId xmlns:a16="http://schemas.microsoft.com/office/drawing/2014/main" id="{DC4CBC42-BDCB-B70E-C475-5AFAFEC88C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4592" y="836203"/>
            <a:ext cx="5772338" cy="4694834"/>
          </a:xfrm>
          <a:prstGeom prst="rect">
            <a:avLst/>
          </a:prstGeom>
        </p:spPr>
      </p:pic>
    </p:spTree>
    <p:extLst>
      <p:ext uri="{BB962C8B-B14F-4D97-AF65-F5344CB8AC3E}">
        <p14:creationId xmlns:p14="http://schemas.microsoft.com/office/powerpoint/2010/main" val="38923455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0" y="-135456"/>
            <a:ext cx="12191999" cy="6857990"/>
          </a:xfrm>
          <a:prstGeom prst="rect">
            <a:avLst/>
          </a:prstGeom>
        </p:spPr>
      </p:pic>
      <p:pic>
        <p:nvPicPr>
          <p:cNvPr id="4" name="Afbeelding 3" descr="Afbeelding met tekenfilm, collage, overdekt&#10;&#10;Automatisch gegenereerde beschrijving">
            <a:extLst>
              <a:ext uri="{FF2B5EF4-FFF2-40B4-BE49-F238E27FC236}">
                <a16:creationId xmlns:a16="http://schemas.microsoft.com/office/drawing/2014/main" id="{ED533E41-FC82-E886-3DF1-63E6AB88D4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38896" y="135466"/>
            <a:ext cx="5835732" cy="5835732"/>
          </a:xfrm>
          <a:prstGeom prst="rect">
            <a:avLst/>
          </a:prstGeom>
        </p:spPr>
      </p:pic>
    </p:spTree>
    <p:extLst>
      <p:ext uri="{BB962C8B-B14F-4D97-AF65-F5344CB8AC3E}">
        <p14:creationId xmlns:p14="http://schemas.microsoft.com/office/powerpoint/2010/main" val="3794531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4"/>
          <a:srcRect t="2471" b="3386"/>
          <a:stretch/>
        </p:blipFill>
        <p:spPr>
          <a:xfrm>
            <a:off x="-3047" y="10"/>
            <a:ext cx="12191999" cy="6857990"/>
          </a:xfrm>
          <a:prstGeom prst="rect">
            <a:avLst/>
          </a:prstGeom>
        </p:spPr>
      </p:pic>
      <p:pic>
        <p:nvPicPr>
          <p:cNvPr id="3" name="Onlinemedia 2" title="Fortior micro:bit Opdracht 4.5">
            <a:hlinkClick r:id="" action="ppaction://media"/>
            <a:extLst>
              <a:ext uri="{FF2B5EF4-FFF2-40B4-BE49-F238E27FC236}">
                <a16:creationId xmlns:a16="http://schemas.microsoft.com/office/drawing/2014/main" id="{C613778A-A9A9-C625-00EA-DB8F655ECE36}"/>
              </a:ext>
            </a:extLst>
          </p:cNvPr>
          <p:cNvPicPr>
            <a:picLocks noRot="1" noChangeAspect="1"/>
          </p:cNvPicPr>
          <p:nvPr>
            <a:videoFile r:link="rId1"/>
          </p:nvPr>
        </p:nvPicPr>
        <p:blipFill>
          <a:blip r:embed="rId5"/>
          <a:stretch>
            <a:fillRect/>
          </a:stretch>
        </p:blipFill>
        <p:spPr>
          <a:xfrm>
            <a:off x="406999" y="373703"/>
            <a:ext cx="10815183" cy="6110593"/>
          </a:xfrm>
          <a:prstGeom prst="rect">
            <a:avLst/>
          </a:prstGeom>
        </p:spPr>
      </p:pic>
    </p:spTree>
    <p:extLst>
      <p:ext uri="{BB962C8B-B14F-4D97-AF65-F5344CB8AC3E}">
        <p14:creationId xmlns:p14="http://schemas.microsoft.com/office/powerpoint/2010/main" val="3436768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398" y="1443"/>
            <a:ext cx="12192796" cy="6856557"/>
          </a:xfrm>
        </p:spPr>
      </p:pic>
      <p:pic>
        <p:nvPicPr>
          <p:cNvPr id="6" name="Afbeelding 5" descr="Afbeelding met tekst, schermopname&#10;&#10;Automatisch gegenereerde beschrijving">
            <a:extLst>
              <a:ext uri="{FF2B5EF4-FFF2-40B4-BE49-F238E27FC236}">
                <a16:creationId xmlns:a16="http://schemas.microsoft.com/office/drawing/2014/main" id="{86BCD50B-613B-2FEF-E335-6E60ED7BAE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396" y="589988"/>
            <a:ext cx="4925471" cy="5287880"/>
          </a:xfrm>
          <a:prstGeom prst="rect">
            <a:avLst/>
          </a:prstGeom>
        </p:spPr>
      </p:pic>
      <p:pic>
        <p:nvPicPr>
          <p:cNvPr id="8" name="Afbeelding 7" descr="Afbeelding met overdekt, verbruiksartikelen voor kantoor, tekst, boek&#10;&#10;Automatisch gegenereerde beschrijving">
            <a:extLst>
              <a:ext uri="{FF2B5EF4-FFF2-40B4-BE49-F238E27FC236}">
                <a16:creationId xmlns:a16="http://schemas.microsoft.com/office/drawing/2014/main" id="{5EC19DB1-9C0B-3A31-C462-C2FAEE1B83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6550376" y="1673733"/>
            <a:ext cx="4680712" cy="3510534"/>
          </a:xfrm>
          <a:prstGeom prst="rect">
            <a:avLst/>
          </a:prstGeom>
        </p:spPr>
      </p:pic>
    </p:spTree>
    <p:extLst>
      <p:ext uri="{BB962C8B-B14F-4D97-AF65-F5344CB8AC3E}">
        <p14:creationId xmlns:p14="http://schemas.microsoft.com/office/powerpoint/2010/main" val="17935713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3047" y="10"/>
            <a:ext cx="12191999" cy="6857990"/>
          </a:xfrm>
          <a:prstGeom prst="rect">
            <a:avLst/>
          </a:prstGeom>
        </p:spPr>
      </p:pic>
      <p:pic>
        <p:nvPicPr>
          <p:cNvPr id="3" name="Afbeelding 2" descr="Afbeelding met tekst&#10;&#10;Automatisch gegenereerde beschrijving">
            <a:extLst>
              <a:ext uri="{FF2B5EF4-FFF2-40B4-BE49-F238E27FC236}">
                <a16:creationId xmlns:a16="http://schemas.microsoft.com/office/drawing/2014/main" id="{68936732-F656-2D8C-A813-5559DC8BB8F6}"/>
              </a:ext>
            </a:extLst>
          </p:cNvPr>
          <p:cNvPicPr>
            <a:picLocks noChangeAspect="1"/>
          </p:cNvPicPr>
          <p:nvPr/>
        </p:nvPicPr>
        <p:blipFill rotWithShape="1">
          <a:blip r:embed="rId3"/>
          <a:srcRect t="9767" r="3" b="10685"/>
          <a:stretch/>
        </p:blipFill>
        <p:spPr>
          <a:xfrm>
            <a:off x="7499230" y="-2"/>
            <a:ext cx="4689052" cy="2228757"/>
          </a:xfrm>
          <a:prstGeom prst="rect">
            <a:avLst/>
          </a:prstGeom>
        </p:spPr>
      </p:pic>
      <p:sp>
        <p:nvSpPr>
          <p:cNvPr id="2" name="Tekstvak 1">
            <a:extLst>
              <a:ext uri="{FF2B5EF4-FFF2-40B4-BE49-F238E27FC236}">
                <a16:creationId xmlns:a16="http://schemas.microsoft.com/office/drawing/2014/main" id="{87C3364D-8F2F-13C8-5870-E63B0997C55D}"/>
              </a:ext>
            </a:extLst>
          </p:cNvPr>
          <p:cNvSpPr txBox="1"/>
          <p:nvPr/>
        </p:nvSpPr>
        <p:spPr>
          <a:xfrm>
            <a:off x="7909707" y="652711"/>
            <a:ext cx="4539522" cy="923330"/>
          </a:xfrm>
          <a:prstGeom prst="rect">
            <a:avLst/>
          </a:prstGeom>
          <a:noFill/>
        </p:spPr>
        <p:txBody>
          <a:bodyPr wrap="square">
            <a:spAutoFit/>
          </a:bodyPr>
          <a:lstStyle/>
          <a:p>
            <a:r>
              <a:rPr lang="nl-NL" sz="5400" dirty="0">
                <a:solidFill>
                  <a:srgbClr val="FFFFFF"/>
                </a:solidFill>
              </a:rPr>
              <a:t>Afsluiting</a:t>
            </a:r>
            <a:endParaRPr lang="nl-NL" sz="5400" dirty="0"/>
          </a:p>
        </p:txBody>
      </p:sp>
      <p:sp>
        <p:nvSpPr>
          <p:cNvPr id="4" name="Tekstvak 3">
            <a:extLst>
              <a:ext uri="{FF2B5EF4-FFF2-40B4-BE49-F238E27FC236}">
                <a16:creationId xmlns:a16="http://schemas.microsoft.com/office/drawing/2014/main" id="{25C04711-F3D5-633E-5C92-2868B71CDEAD}"/>
              </a:ext>
            </a:extLst>
          </p:cNvPr>
          <p:cNvSpPr txBox="1"/>
          <p:nvPr/>
        </p:nvSpPr>
        <p:spPr>
          <a:xfrm>
            <a:off x="591066" y="652711"/>
            <a:ext cx="6702925" cy="1815882"/>
          </a:xfrm>
          <a:prstGeom prst="rect">
            <a:avLst/>
          </a:prstGeom>
          <a:noFill/>
        </p:spPr>
        <p:txBody>
          <a:bodyPr wrap="none" lIns="91440" tIns="45720" rIns="91440" bIns="45720" rtlCol="0" anchor="t">
            <a:spAutoFit/>
          </a:bodyPr>
          <a:lstStyle/>
          <a:p>
            <a:pPr marL="342900" lvl="0" indent="-342900">
              <a:buFont typeface="Symbol" panose="05050102010706020507" pitchFamily="18" charset="2"/>
              <a:buChar char=""/>
            </a:pPr>
            <a:r>
              <a:rPr lang="nl-NL" sz="2800" kern="100">
                <a:solidFill>
                  <a:schemeClr val="bg1"/>
                </a:solidFill>
                <a:effectLst/>
                <a:latin typeface="Calibri"/>
                <a:ea typeface="Calibri" panose="020F0502020204030204" pitchFamily="34" charset="0"/>
                <a:cs typeface="Times New Roman"/>
              </a:rPr>
              <a:t>Kijken naar elkaars </a:t>
            </a:r>
            <a:r>
              <a:rPr lang="nl-NL" sz="2800" kern="100">
                <a:solidFill>
                  <a:schemeClr val="bg1"/>
                </a:solidFill>
                <a:latin typeface="Calibri"/>
                <a:ea typeface="Calibri" panose="020F0502020204030204" pitchFamily="34" charset="0"/>
                <a:cs typeface="Times New Roman"/>
              </a:rPr>
              <a:t>LED-monsters</a:t>
            </a:r>
            <a:endParaRPr lang="nl-NL"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nl-NL"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Wat vond je moeilijk?</a:t>
            </a:r>
          </a:p>
          <a:p>
            <a:pPr marL="342900" lvl="0" indent="-342900">
              <a:buFont typeface="Symbol" panose="05050102010706020507" pitchFamily="18" charset="2"/>
              <a:buChar char=""/>
            </a:pPr>
            <a:r>
              <a:rPr lang="nl-NL"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Wat vond je makkelijk?</a:t>
            </a:r>
          </a:p>
          <a:p>
            <a:pPr marL="342900" lvl="0" indent="-342900">
              <a:buFont typeface="Symbol" panose="05050102010706020507" pitchFamily="18" charset="2"/>
              <a:buChar char=""/>
            </a:pPr>
            <a:r>
              <a:rPr lang="nl-NL"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Wat zou je de volgende keer anders doen?</a:t>
            </a:r>
          </a:p>
        </p:txBody>
      </p:sp>
      <p:pic>
        <p:nvPicPr>
          <p:cNvPr id="5" name="Picture 2">
            <a:extLst>
              <a:ext uri="{FF2B5EF4-FFF2-40B4-BE49-F238E27FC236}">
                <a16:creationId xmlns:a16="http://schemas.microsoft.com/office/drawing/2014/main" id="{43DF96A9-8638-2FF4-0652-ECDC75EB020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60847" y="2944663"/>
            <a:ext cx="4492221" cy="3369165"/>
          </a:xfrm>
          <a:prstGeom prst="rect">
            <a:avLst/>
          </a:prstGeom>
          <a:noFill/>
          <a:extLst>
            <a:ext uri="{909E8E84-426E-40DD-AFC4-6F175D3DCCD1}">
              <a14:hiddenFill xmlns:a14="http://schemas.microsoft.com/office/drawing/2010/main">
                <a:solidFill>
                  <a:srgbClr val="FFFFFF"/>
                </a:solidFill>
              </a14:hiddenFill>
            </a:ext>
          </a:extLst>
        </p:spPr>
      </p:pic>
      <p:pic>
        <p:nvPicPr>
          <p:cNvPr id="9" name="Afbeelding 8" descr="Afbeelding met overdekt, muur, speelgoed, plastic&#10;&#10;Automatisch gegenereerde beschrijving">
            <a:extLst>
              <a:ext uri="{FF2B5EF4-FFF2-40B4-BE49-F238E27FC236}">
                <a16:creationId xmlns:a16="http://schemas.microsoft.com/office/drawing/2014/main" id="{5F2D6331-89DC-F794-3CA8-479215228FF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334" t="22981" r="1201" b="27892"/>
          <a:stretch/>
        </p:blipFill>
        <p:spPr>
          <a:xfrm>
            <a:off x="338932" y="2944663"/>
            <a:ext cx="6598316" cy="3480521"/>
          </a:xfrm>
          <a:prstGeom prst="rect">
            <a:avLst/>
          </a:prstGeom>
        </p:spPr>
      </p:pic>
    </p:spTree>
    <p:extLst>
      <p:ext uri="{BB962C8B-B14F-4D97-AF65-F5344CB8AC3E}">
        <p14:creationId xmlns:p14="http://schemas.microsoft.com/office/powerpoint/2010/main" val="35288755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ce25a6a-5df6-4131-8bd4-46fe0d3f3be6">
      <Terms xmlns="http://schemas.microsoft.com/office/infopath/2007/PartnerControls"/>
    </lcf76f155ced4ddcb4097134ff3c332f>
    <TaxCatchAll xmlns="62df26fc-5138-4420-8374-9eac070603a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2A83AE6B835BF4D9E17AEF0A784296C" ma:contentTypeVersion="13" ma:contentTypeDescription="Een nieuw document maken." ma:contentTypeScope="" ma:versionID="2684c99d934ad63680b6b625623eb102">
  <xsd:schema xmlns:xsd="http://www.w3.org/2001/XMLSchema" xmlns:xs="http://www.w3.org/2001/XMLSchema" xmlns:p="http://schemas.microsoft.com/office/2006/metadata/properties" xmlns:ns2="bce25a6a-5df6-4131-8bd4-46fe0d3f3be6" xmlns:ns3="62df26fc-5138-4420-8374-9eac070603a0" targetNamespace="http://schemas.microsoft.com/office/2006/metadata/properties" ma:root="true" ma:fieldsID="12f05800de1eddec46d733bed5519069" ns2:_="" ns3:_="">
    <xsd:import namespace="bce25a6a-5df6-4131-8bd4-46fe0d3f3be6"/>
    <xsd:import namespace="62df26fc-5138-4420-8374-9eac070603a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DateTaken"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e25a6a-5df6-4131-8bd4-46fe0d3f3b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Afbeeldingtags" ma:readOnly="false" ma:fieldId="{5cf76f15-5ced-4ddc-b409-7134ff3c332f}" ma:taxonomyMulti="true" ma:sspId="17b5585b-ca92-4af9-9e07-1ee04984813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2df26fc-5138-4420-8374-9eac070603a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03d1d04-60c8-4243-8bf5-32def632b6ea}" ma:internalName="TaxCatchAll" ma:showField="CatchAllData" ma:web="62df26fc-5138-4420-8374-9eac070603a0">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8B5219-38B0-4F64-804E-28523820EF43}">
  <ds:schemaRefs>
    <ds:schemaRef ds:uri="http://schemas.microsoft.com/office/2006/metadata/properties"/>
    <ds:schemaRef ds:uri="http://schemas.microsoft.com/office/infopath/2007/PartnerControls"/>
    <ds:schemaRef ds:uri="bce25a6a-5df6-4131-8bd4-46fe0d3f3be6"/>
    <ds:schemaRef ds:uri="62df26fc-5138-4420-8374-9eac070603a0"/>
  </ds:schemaRefs>
</ds:datastoreItem>
</file>

<file path=customXml/itemProps2.xml><?xml version="1.0" encoding="utf-8"?>
<ds:datastoreItem xmlns:ds="http://schemas.openxmlformats.org/officeDocument/2006/customXml" ds:itemID="{D8093782-A762-4752-8278-F8F638438C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e25a6a-5df6-4131-8bd4-46fe0d3f3be6"/>
    <ds:schemaRef ds:uri="62df26fc-5138-4420-8374-9eac070603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2F9594A-6C48-410C-AD1F-89FA908146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1658</TotalTime>
  <Words>524</Words>
  <Application>Microsoft Office PowerPoint</Application>
  <PresentationFormat>Breedbeeld</PresentationFormat>
  <Paragraphs>62</Paragraphs>
  <Slides>20</Slides>
  <Notes>19</Notes>
  <HiddenSlides>0</HiddenSlides>
  <MMClips>4</MMClips>
  <ScaleCrop>false</ScaleCrop>
  <HeadingPairs>
    <vt:vector size="4" baseType="variant">
      <vt:variant>
        <vt:lpstr>Thema</vt:lpstr>
      </vt:variant>
      <vt:variant>
        <vt:i4>1</vt:i4>
      </vt:variant>
      <vt:variant>
        <vt:lpstr>Diatitels</vt:lpstr>
      </vt:variant>
      <vt:variant>
        <vt:i4>20</vt:i4>
      </vt:variant>
    </vt:vector>
  </HeadingPairs>
  <TitlesOfParts>
    <vt:vector size="21" baseType="lpstr">
      <vt:lpstr>office theme</vt:lpstr>
      <vt:lpstr>LED Monster micro:bit les 4</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Pauline Maas</cp:lastModifiedBy>
  <cp:revision>61</cp:revision>
  <dcterms:created xsi:type="dcterms:W3CDTF">2013-07-15T20:26:40Z</dcterms:created>
  <dcterms:modified xsi:type="dcterms:W3CDTF">2024-06-11T18:31:38Z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0x01010032A83AE6B835BF4D9E17AEF0A784296C</vt:lpwstr>
  </property>
  <property fmtid="{D5CDD505-2E9C-101B-9397-08002B2CF9AE}" pid="3" name="MediaServiceImageTags">
    <vt:lpwstr/>
  </property>
</Properties>
</file>